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0" r:id="rId14"/>
    <p:sldId id="269" r:id="rId15"/>
  </p:sldIdLst>
  <p:sldSz cx="18288000" cy="10287000"/>
  <p:notesSz cx="6858000" cy="9144000"/>
  <p:embeddedFontLst>
    <p:embeddedFont>
      <p:font typeface="Canva Sans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nva Sans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740" y="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278367" cy="10287000"/>
            <a:chOff x="0" y="0"/>
            <a:chExt cx="2180311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80311" cy="2709333"/>
            </a:xfrm>
            <a:custGeom>
              <a:avLst/>
              <a:gdLst/>
              <a:ahLst/>
              <a:cxnLst/>
              <a:rect l="l" t="t" r="r" b="b"/>
              <a:pathLst>
                <a:path w="2180311" h="2709333">
                  <a:moveTo>
                    <a:pt x="0" y="0"/>
                  </a:moveTo>
                  <a:lnTo>
                    <a:pt x="2180311" y="0"/>
                  </a:lnTo>
                  <a:lnTo>
                    <a:pt x="218031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9CB76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180311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278367" y="0"/>
            <a:ext cx="10009633" cy="10287000"/>
            <a:chOff x="0" y="0"/>
            <a:chExt cx="2636282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36282" cy="2709333"/>
            </a:xfrm>
            <a:custGeom>
              <a:avLst/>
              <a:gdLst/>
              <a:ahLst/>
              <a:cxnLst/>
              <a:rect l="l" t="t" r="r" b="b"/>
              <a:pathLst>
                <a:path w="2636282" h="2709333">
                  <a:moveTo>
                    <a:pt x="0" y="0"/>
                  </a:moveTo>
                  <a:lnTo>
                    <a:pt x="2636282" y="0"/>
                  </a:lnTo>
                  <a:lnTo>
                    <a:pt x="263628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63628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278367" y="0"/>
            <a:ext cx="10287000" cy="102870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 rot="-10800000">
            <a:off x="8278367" y="9249370"/>
            <a:ext cx="9704052" cy="1037630"/>
            <a:chOff x="0" y="0"/>
            <a:chExt cx="2555800" cy="27328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555800" cy="273285"/>
            </a:xfrm>
            <a:custGeom>
              <a:avLst/>
              <a:gdLst/>
              <a:ahLst/>
              <a:cxnLst/>
              <a:rect l="l" t="t" r="r" b="b"/>
              <a:pathLst>
                <a:path w="2555800" h="273285">
                  <a:moveTo>
                    <a:pt x="2352600" y="0"/>
                  </a:moveTo>
                  <a:lnTo>
                    <a:pt x="0" y="0"/>
                  </a:lnTo>
                  <a:lnTo>
                    <a:pt x="0" y="273285"/>
                  </a:lnTo>
                  <a:lnTo>
                    <a:pt x="2352600" y="273285"/>
                  </a:lnTo>
                  <a:lnTo>
                    <a:pt x="2555800" y="136643"/>
                  </a:lnTo>
                  <a:lnTo>
                    <a:pt x="2352600" y="0"/>
                  </a:lnTo>
                  <a:close/>
                </a:path>
              </a:pathLst>
            </a:custGeom>
            <a:solidFill>
              <a:srgbClr val="9CB764">
                <a:alpha val="52941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441500" cy="3113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686800" y="9444652"/>
            <a:ext cx="9135952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Presented by: Captive Power – Hyderabad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35702" y="1530667"/>
            <a:ext cx="7132098" cy="7470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Best Practices We Follow to Retain Our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88327" y="-541397"/>
            <a:ext cx="21071621" cy="11009634"/>
            <a:chOff x="0" y="0"/>
            <a:chExt cx="5549727" cy="28996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49728" cy="2899657"/>
            </a:xfrm>
            <a:custGeom>
              <a:avLst/>
              <a:gdLst/>
              <a:ahLst/>
              <a:cxnLst/>
              <a:rect l="l" t="t" r="r" b="b"/>
              <a:pathLst>
                <a:path w="5549728" h="2899657">
                  <a:moveTo>
                    <a:pt x="0" y="0"/>
                  </a:moveTo>
                  <a:lnTo>
                    <a:pt x="5549728" y="0"/>
                  </a:lnTo>
                  <a:lnTo>
                    <a:pt x="5549728" y="2899657"/>
                  </a:lnTo>
                  <a:lnTo>
                    <a:pt x="0" y="2899657"/>
                  </a:lnTo>
                  <a:close/>
                </a:path>
              </a:pathLst>
            </a:custGeom>
            <a:solidFill>
              <a:srgbClr val="FFE0C6">
                <a:alpha val="24706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549727" cy="29377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635120" y="3224561"/>
            <a:ext cx="5039093" cy="5517184"/>
            <a:chOff x="0" y="0"/>
            <a:chExt cx="1327169" cy="14530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27169" cy="1453086"/>
            </a:xfrm>
            <a:custGeom>
              <a:avLst/>
              <a:gdLst/>
              <a:ahLst/>
              <a:cxnLst/>
              <a:rect l="l" t="t" r="r" b="b"/>
              <a:pathLst>
                <a:path w="1327169" h="1453086">
                  <a:moveTo>
                    <a:pt x="78355" y="0"/>
                  </a:moveTo>
                  <a:lnTo>
                    <a:pt x="1248814" y="0"/>
                  </a:lnTo>
                  <a:cubicBezTo>
                    <a:pt x="1292088" y="0"/>
                    <a:pt x="1327169" y="35081"/>
                    <a:pt x="1327169" y="78355"/>
                  </a:cubicBezTo>
                  <a:lnTo>
                    <a:pt x="1327169" y="1374731"/>
                  </a:lnTo>
                  <a:cubicBezTo>
                    <a:pt x="1327169" y="1395512"/>
                    <a:pt x="1318913" y="1415442"/>
                    <a:pt x="1304219" y="1430136"/>
                  </a:cubicBezTo>
                  <a:cubicBezTo>
                    <a:pt x="1289524" y="1444830"/>
                    <a:pt x="1269595" y="1453086"/>
                    <a:pt x="1248814" y="1453086"/>
                  </a:cubicBezTo>
                  <a:lnTo>
                    <a:pt x="78355" y="1453086"/>
                  </a:lnTo>
                  <a:cubicBezTo>
                    <a:pt x="57574" y="1453086"/>
                    <a:pt x="37644" y="1444830"/>
                    <a:pt x="22950" y="1430136"/>
                  </a:cubicBezTo>
                  <a:cubicBezTo>
                    <a:pt x="8255" y="1415442"/>
                    <a:pt x="0" y="1395512"/>
                    <a:pt x="0" y="1374731"/>
                  </a:cubicBezTo>
                  <a:lnTo>
                    <a:pt x="0" y="78355"/>
                  </a:lnTo>
                  <a:cubicBezTo>
                    <a:pt x="0" y="57574"/>
                    <a:pt x="8255" y="37644"/>
                    <a:pt x="22950" y="22950"/>
                  </a:cubicBezTo>
                  <a:cubicBezTo>
                    <a:pt x="37644" y="8255"/>
                    <a:pt x="57574" y="0"/>
                    <a:pt x="78355" y="0"/>
                  </a:cubicBezTo>
                  <a:close/>
                </a:path>
              </a:pathLst>
            </a:custGeom>
            <a:solidFill>
              <a:srgbClr val="FFE0C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327169" cy="14911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32207" y="3224561"/>
            <a:ext cx="5039093" cy="5517184"/>
            <a:chOff x="0" y="0"/>
            <a:chExt cx="1327169" cy="145308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7169" cy="1453086"/>
            </a:xfrm>
            <a:custGeom>
              <a:avLst/>
              <a:gdLst/>
              <a:ahLst/>
              <a:cxnLst/>
              <a:rect l="l" t="t" r="r" b="b"/>
              <a:pathLst>
                <a:path w="1327169" h="1453086">
                  <a:moveTo>
                    <a:pt x="78355" y="0"/>
                  </a:moveTo>
                  <a:lnTo>
                    <a:pt x="1248814" y="0"/>
                  </a:lnTo>
                  <a:cubicBezTo>
                    <a:pt x="1292088" y="0"/>
                    <a:pt x="1327169" y="35081"/>
                    <a:pt x="1327169" y="78355"/>
                  </a:cubicBezTo>
                  <a:lnTo>
                    <a:pt x="1327169" y="1374731"/>
                  </a:lnTo>
                  <a:cubicBezTo>
                    <a:pt x="1327169" y="1395512"/>
                    <a:pt x="1318913" y="1415442"/>
                    <a:pt x="1304219" y="1430136"/>
                  </a:cubicBezTo>
                  <a:cubicBezTo>
                    <a:pt x="1289524" y="1444830"/>
                    <a:pt x="1269595" y="1453086"/>
                    <a:pt x="1248814" y="1453086"/>
                  </a:cubicBezTo>
                  <a:lnTo>
                    <a:pt x="78355" y="1453086"/>
                  </a:lnTo>
                  <a:cubicBezTo>
                    <a:pt x="57574" y="1453086"/>
                    <a:pt x="37644" y="1444830"/>
                    <a:pt x="22950" y="1430136"/>
                  </a:cubicBezTo>
                  <a:cubicBezTo>
                    <a:pt x="8255" y="1415442"/>
                    <a:pt x="0" y="1395512"/>
                    <a:pt x="0" y="1374731"/>
                  </a:cubicBezTo>
                  <a:lnTo>
                    <a:pt x="0" y="78355"/>
                  </a:lnTo>
                  <a:cubicBezTo>
                    <a:pt x="0" y="57574"/>
                    <a:pt x="8255" y="37644"/>
                    <a:pt x="22950" y="22950"/>
                  </a:cubicBezTo>
                  <a:cubicBezTo>
                    <a:pt x="37644" y="8255"/>
                    <a:pt x="57574" y="0"/>
                    <a:pt x="78355" y="0"/>
                  </a:cubicBezTo>
                  <a:close/>
                </a:path>
              </a:pathLst>
            </a:custGeom>
            <a:solidFill>
              <a:srgbClr val="FFE0C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327169" cy="14911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3273563" y="3829650"/>
            <a:ext cx="1302528" cy="1302528"/>
          </a:xfrm>
          <a:custGeom>
            <a:avLst/>
            <a:gdLst/>
            <a:ahLst/>
            <a:cxnLst/>
            <a:rect l="l" t="t" r="r" b="b"/>
            <a:pathLst>
              <a:path w="1302528" h="1302528">
                <a:moveTo>
                  <a:pt x="0" y="0"/>
                </a:moveTo>
                <a:lnTo>
                  <a:pt x="1302527" y="0"/>
                </a:lnTo>
                <a:lnTo>
                  <a:pt x="1302527" y="1302528"/>
                </a:lnTo>
                <a:lnTo>
                  <a:pt x="0" y="13025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grpSp>
        <p:nvGrpSpPr>
          <p:cNvPr id="12" name="Group 12"/>
          <p:cNvGrpSpPr/>
          <p:nvPr/>
        </p:nvGrpSpPr>
        <p:grpSpPr>
          <a:xfrm>
            <a:off x="7034052" y="3224561"/>
            <a:ext cx="5039093" cy="5517184"/>
            <a:chOff x="0" y="0"/>
            <a:chExt cx="1327169" cy="145308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27169" cy="1453086"/>
            </a:xfrm>
            <a:custGeom>
              <a:avLst/>
              <a:gdLst/>
              <a:ahLst/>
              <a:cxnLst/>
              <a:rect l="l" t="t" r="r" b="b"/>
              <a:pathLst>
                <a:path w="1327169" h="1453086">
                  <a:moveTo>
                    <a:pt x="78355" y="0"/>
                  </a:moveTo>
                  <a:lnTo>
                    <a:pt x="1248814" y="0"/>
                  </a:lnTo>
                  <a:cubicBezTo>
                    <a:pt x="1292088" y="0"/>
                    <a:pt x="1327169" y="35081"/>
                    <a:pt x="1327169" y="78355"/>
                  </a:cubicBezTo>
                  <a:lnTo>
                    <a:pt x="1327169" y="1374731"/>
                  </a:lnTo>
                  <a:cubicBezTo>
                    <a:pt x="1327169" y="1395512"/>
                    <a:pt x="1318913" y="1415442"/>
                    <a:pt x="1304219" y="1430136"/>
                  </a:cubicBezTo>
                  <a:cubicBezTo>
                    <a:pt x="1289524" y="1444830"/>
                    <a:pt x="1269595" y="1453086"/>
                    <a:pt x="1248814" y="1453086"/>
                  </a:cubicBezTo>
                  <a:lnTo>
                    <a:pt x="78355" y="1453086"/>
                  </a:lnTo>
                  <a:cubicBezTo>
                    <a:pt x="57574" y="1453086"/>
                    <a:pt x="37644" y="1444830"/>
                    <a:pt x="22950" y="1430136"/>
                  </a:cubicBezTo>
                  <a:cubicBezTo>
                    <a:pt x="8255" y="1415442"/>
                    <a:pt x="0" y="1395512"/>
                    <a:pt x="0" y="1374731"/>
                  </a:cubicBezTo>
                  <a:lnTo>
                    <a:pt x="0" y="78355"/>
                  </a:lnTo>
                  <a:cubicBezTo>
                    <a:pt x="0" y="57574"/>
                    <a:pt x="8255" y="37644"/>
                    <a:pt x="22950" y="22950"/>
                  </a:cubicBezTo>
                  <a:cubicBezTo>
                    <a:pt x="37644" y="8255"/>
                    <a:pt x="57574" y="0"/>
                    <a:pt x="78355" y="0"/>
                  </a:cubicBezTo>
                  <a:close/>
                </a:path>
              </a:pathLst>
            </a:custGeom>
            <a:solidFill>
              <a:srgbClr val="FFE0C6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327169" cy="14911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8902334" y="3829650"/>
            <a:ext cx="1302528" cy="1302528"/>
          </a:xfrm>
          <a:custGeom>
            <a:avLst/>
            <a:gdLst/>
            <a:ahLst/>
            <a:cxnLst/>
            <a:rect l="l" t="t" r="r" b="b"/>
            <a:pathLst>
              <a:path w="1302528" h="1302528">
                <a:moveTo>
                  <a:pt x="0" y="0"/>
                </a:moveTo>
                <a:lnTo>
                  <a:pt x="1302528" y="0"/>
                </a:lnTo>
                <a:lnTo>
                  <a:pt x="1302528" y="1302528"/>
                </a:lnTo>
                <a:lnTo>
                  <a:pt x="0" y="13025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>
            <a:off x="14502020" y="3840972"/>
            <a:ext cx="1302528" cy="1302528"/>
          </a:xfrm>
          <a:custGeom>
            <a:avLst/>
            <a:gdLst/>
            <a:ahLst/>
            <a:cxnLst/>
            <a:rect l="l" t="t" r="r" b="b"/>
            <a:pathLst>
              <a:path w="1302528" h="1302528">
                <a:moveTo>
                  <a:pt x="0" y="0"/>
                </a:moveTo>
                <a:lnTo>
                  <a:pt x="1302527" y="0"/>
                </a:lnTo>
                <a:lnTo>
                  <a:pt x="1302527" y="1302528"/>
                </a:lnTo>
                <a:lnTo>
                  <a:pt x="0" y="13025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grpSp>
        <p:nvGrpSpPr>
          <p:cNvPr id="17" name="Group 17"/>
          <p:cNvGrpSpPr/>
          <p:nvPr/>
        </p:nvGrpSpPr>
        <p:grpSpPr>
          <a:xfrm>
            <a:off x="0" y="754872"/>
            <a:ext cx="19083294" cy="1803028"/>
            <a:chOff x="0" y="0"/>
            <a:chExt cx="5650513" cy="47487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50513" cy="474871"/>
            </a:xfrm>
            <a:custGeom>
              <a:avLst/>
              <a:gdLst/>
              <a:ahLst/>
              <a:cxnLst/>
              <a:rect l="l" t="t" r="r" b="b"/>
              <a:pathLst>
                <a:path w="5650513" h="474871">
                  <a:moveTo>
                    <a:pt x="0" y="0"/>
                  </a:moveTo>
                  <a:lnTo>
                    <a:pt x="5650513" y="0"/>
                  </a:lnTo>
                  <a:lnTo>
                    <a:pt x="5650513" y="474871"/>
                  </a:lnTo>
                  <a:lnTo>
                    <a:pt x="0" y="474871"/>
                  </a:lnTo>
                  <a:close/>
                </a:path>
              </a:pathLst>
            </a:custGeom>
            <a:solidFill>
              <a:srgbClr val="FFE0C6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5650513" cy="5129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3712371" y="1184436"/>
            <a:ext cx="10863257" cy="885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16"/>
              </a:lnSpc>
              <a:spcBef>
                <a:spcPct val="0"/>
              </a:spcBef>
            </a:pPr>
            <a:r>
              <a:rPr lang="en-US" sz="5847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Prompt Response Culture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663419" y="6110636"/>
            <a:ext cx="4580058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 never delay responses to customer calls – from Head Office or sites.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263569" y="5710586"/>
            <a:ext cx="4580058" cy="252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 closely follow up with KOEL/KSD to resolve:</a:t>
            </a:r>
          </a:p>
          <a:p>
            <a:pPr marL="0" lvl="0" indent="0" algn="ctr">
              <a:lnSpc>
                <a:spcPts val="33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Installation, warranty, and post-warranty issues.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892295" y="6110636"/>
            <a:ext cx="4580058" cy="126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 know that fast response = stronger trust.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443489" cy="10424373"/>
            <a:chOff x="0" y="0"/>
            <a:chExt cx="2223800" cy="27455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23800" cy="2745514"/>
            </a:xfrm>
            <a:custGeom>
              <a:avLst/>
              <a:gdLst/>
              <a:ahLst/>
              <a:cxnLst/>
              <a:rect l="l" t="t" r="r" b="b"/>
              <a:pathLst>
                <a:path w="2223800" h="2745514">
                  <a:moveTo>
                    <a:pt x="0" y="0"/>
                  </a:moveTo>
                  <a:lnTo>
                    <a:pt x="2223800" y="0"/>
                  </a:lnTo>
                  <a:lnTo>
                    <a:pt x="2223800" y="2745514"/>
                  </a:lnTo>
                  <a:lnTo>
                    <a:pt x="0" y="2745514"/>
                  </a:lnTo>
                  <a:close/>
                </a:path>
              </a:pathLst>
            </a:custGeom>
            <a:solidFill>
              <a:srgbClr val="9CB764">
                <a:alpha val="4000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223800" cy="27836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443489" y="0"/>
            <a:ext cx="9791358" cy="10424373"/>
            <a:chOff x="0" y="0"/>
            <a:chExt cx="2578794" cy="27455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78794" cy="2745514"/>
            </a:xfrm>
            <a:custGeom>
              <a:avLst/>
              <a:gdLst/>
              <a:ahLst/>
              <a:cxnLst/>
              <a:rect l="l" t="t" r="r" b="b"/>
              <a:pathLst>
                <a:path w="2578794" h="2745514">
                  <a:moveTo>
                    <a:pt x="0" y="0"/>
                  </a:moveTo>
                  <a:lnTo>
                    <a:pt x="2578794" y="0"/>
                  </a:lnTo>
                  <a:lnTo>
                    <a:pt x="2578794" y="2745514"/>
                  </a:lnTo>
                  <a:lnTo>
                    <a:pt x="0" y="2745514"/>
                  </a:lnTo>
                  <a:close/>
                </a:path>
              </a:pathLst>
            </a:custGeom>
            <a:solidFill>
              <a:srgbClr val="9CB76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578794" cy="27836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8443489" y="1756029"/>
            <a:ext cx="9791358" cy="1543050"/>
            <a:chOff x="0" y="0"/>
            <a:chExt cx="2578794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578794" cy="406400"/>
            </a:xfrm>
            <a:custGeom>
              <a:avLst/>
              <a:gdLst/>
              <a:ahLst/>
              <a:cxnLst/>
              <a:rect l="l" t="t" r="r" b="b"/>
              <a:pathLst>
                <a:path w="2578794" h="406400">
                  <a:moveTo>
                    <a:pt x="2375594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2375594" y="406400"/>
                  </a:lnTo>
                  <a:lnTo>
                    <a:pt x="2578794" y="203200"/>
                  </a:lnTo>
                  <a:lnTo>
                    <a:pt x="2375594" y="0"/>
                  </a:lnTo>
                  <a:close/>
                </a:path>
              </a:pathLst>
            </a:custGeom>
            <a:solidFill>
              <a:srgbClr val="E3B142">
                <a:alpha val="82745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464494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8443489" y="4170541"/>
            <a:ext cx="9791358" cy="1925721"/>
            <a:chOff x="0" y="0"/>
            <a:chExt cx="2578794" cy="50718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578794" cy="507186"/>
            </a:xfrm>
            <a:custGeom>
              <a:avLst/>
              <a:gdLst/>
              <a:ahLst/>
              <a:cxnLst/>
              <a:rect l="l" t="t" r="r" b="b"/>
              <a:pathLst>
                <a:path w="2578794" h="507186">
                  <a:moveTo>
                    <a:pt x="2375594" y="0"/>
                  </a:moveTo>
                  <a:lnTo>
                    <a:pt x="0" y="0"/>
                  </a:lnTo>
                  <a:lnTo>
                    <a:pt x="0" y="507186"/>
                  </a:lnTo>
                  <a:lnTo>
                    <a:pt x="2375594" y="507186"/>
                  </a:lnTo>
                  <a:lnTo>
                    <a:pt x="2578794" y="253593"/>
                  </a:lnTo>
                  <a:lnTo>
                    <a:pt x="2375594" y="0"/>
                  </a:lnTo>
                  <a:close/>
                </a:path>
              </a:pathLst>
            </a:custGeom>
            <a:solidFill>
              <a:srgbClr val="E5B06A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464494" cy="5452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295400" y="2477909"/>
            <a:ext cx="6077393" cy="4719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180"/>
              </a:lnSpc>
              <a:spcBef>
                <a:spcPct val="0"/>
              </a:spcBef>
            </a:pPr>
            <a:r>
              <a:rPr lang="en-US" sz="765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Professional Respect &amp; Relationship Building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388553" y="4256299"/>
            <a:ext cx="7901230" cy="1658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45"/>
              </a:lnSpc>
            </a:pPr>
            <a:r>
              <a:rPr lang="en-US" sz="296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 give special attention to site-level engineers, because:</a:t>
            </a:r>
          </a:p>
          <a:p>
            <a:pPr marL="0" lvl="0" indent="0" algn="l">
              <a:lnSpc>
                <a:spcPts val="4445"/>
              </a:lnSpc>
            </a:pPr>
            <a:r>
              <a:rPr lang="en-US" sz="296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Their feedback can influence H.O decisions.</a:t>
            </a:r>
          </a:p>
        </p:txBody>
      </p:sp>
      <p:grpSp>
        <p:nvGrpSpPr>
          <p:cNvPr id="16" name="Group 16"/>
          <p:cNvGrpSpPr/>
          <p:nvPr/>
        </p:nvGrpSpPr>
        <p:grpSpPr>
          <a:xfrm rot="-10800000">
            <a:off x="8443489" y="6963037"/>
            <a:ext cx="9791358" cy="1543050"/>
            <a:chOff x="0" y="0"/>
            <a:chExt cx="2578794" cy="406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578794" cy="406400"/>
            </a:xfrm>
            <a:custGeom>
              <a:avLst/>
              <a:gdLst/>
              <a:ahLst/>
              <a:cxnLst/>
              <a:rect l="l" t="t" r="r" b="b"/>
              <a:pathLst>
                <a:path w="2578794" h="406400">
                  <a:moveTo>
                    <a:pt x="2375594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2375594" y="406400"/>
                  </a:lnTo>
                  <a:lnTo>
                    <a:pt x="2578794" y="203200"/>
                  </a:lnTo>
                  <a:lnTo>
                    <a:pt x="2375594" y="0"/>
                  </a:lnTo>
                  <a:close/>
                </a:path>
              </a:pathLst>
            </a:custGeom>
            <a:solidFill>
              <a:srgbClr val="E3B142">
                <a:alpha val="82745"/>
              </a:srgb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2464494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388553" y="7117502"/>
            <a:ext cx="7901230" cy="1164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74"/>
              </a:lnSpc>
            </a:pPr>
            <a:r>
              <a:rPr lang="en-US" sz="318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 aim to win hearts on the ground to win business from the top.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388553" y="1919163"/>
            <a:ext cx="7901230" cy="1131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95"/>
              </a:lnSpc>
            </a:pPr>
            <a:r>
              <a:rPr lang="en-US" sz="306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 address every person at customer end as “Sir / Sirji” – regardless of designation.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748872" cy="10287000"/>
            <a:chOff x="0" y="0"/>
            <a:chExt cx="493797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37975" cy="2709333"/>
            </a:xfrm>
            <a:custGeom>
              <a:avLst/>
              <a:gdLst/>
              <a:ahLst/>
              <a:cxnLst/>
              <a:rect l="l" t="t" r="r" b="b"/>
              <a:pathLst>
                <a:path w="4937975" h="2709333">
                  <a:moveTo>
                    <a:pt x="0" y="0"/>
                  </a:moveTo>
                  <a:lnTo>
                    <a:pt x="4937975" y="0"/>
                  </a:lnTo>
                  <a:lnTo>
                    <a:pt x="493797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ACE77">
                <a:alpha val="34902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3797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844446" y="3564184"/>
            <a:ext cx="4715118" cy="6079935"/>
            <a:chOff x="0" y="0"/>
            <a:chExt cx="1241842" cy="16013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41842" cy="1601300"/>
            </a:xfrm>
            <a:custGeom>
              <a:avLst/>
              <a:gdLst/>
              <a:ahLst/>
              <a:cxnLst/>
              <a:rect l="l" t="t" r="r" b="b"/>
              <a:pathLst>
                <a:path w="1241842" h="1601300">
                  <a:moveTo>
                    <a:pt x="83739" y="0"/>
                  </a:moveTo>
                  <a:lnTo>
                    <a:pt x="1158103" y="0"/>
                  </a:lnTo>
                  <a:cubicBezTo>
                    <a:pt x="1180312" y="0"/>
                    <a:pt x="1201611" y="8822"/>
                    <a:pt x="1217315" y="24527"/>
                  </a:cubicBezTo>
                  <a:cubicBezTo>
                    <a:pt x="1233019" y="40231"/>
                    <a:pt x="1241842" y="61530"/>
                    <a:pt x="1241842" y="83739"/>
                  </a:cubicBezTo>
                  <a:lnTo>
                    <a:pt x="1241842" y="1517561"/>
                  </a:lnTo>
                  <a:cubicBezTo>
                    <a:pt x="1241842" y="1539770"/>
                    <a:pt x="1233019" y="1561069"/>
                    <a:pt x="1217315" y="1576773"/>
                  </a:cubicBezTo>
                  <a:cubicBezTo>
                    <a:pt x="1201611" y="1592477"/>
                    <a:pt x="1180312" y="1601300"/>
                    <a:pt x="1158103" y="1601300"/>
                  </a:cubicBezTo>
                  <a:lnTo>
                    <a:pt x="83739" y="1601300"/>
                  </a:lnTo>
                  <a:cubicBezTo>
                    <a:pt x="61530" y="1601300"/>
                    <a:pt x="40231" y="1592477"/>
                    <a:pt x="24527" y="1576773"/>
                  </a:cubicBezTo>
                  <a:cubicBezTo>
                    <a:pt x="8822" y="1561069"/>
                    <a:pt x="0" y="1539770"/>
                    <a:pt x="0" y="1517561"/>
                  </a:cubicBezTo>
                  <a:lnTo>
                    <a:pt x="0" y="83739"/>
                  </a:lnTo>
                  <a:cubicBezTo>
                    <a:pt x="0" y="61530"/>
                    <a:pt x="8822" y="40231"/>
                    <a:pt x="24527" y="24527"/>
                  </a:cubicBezTo>
                  <a:cubicBezTo>
                    <a:pt x="40231" y="8822"/>
                    <a:pt x="61530" y="0"/>
                    <a:pt x="83739" y="0"/>
                  </a:cubicBezTo>
                  <a:close/>
                </a:path>
              </a:pathLst>
            </a:custGeom>
            <a:solidFill>
              <a:srgbClr val="FFF9DB">
                <a:alpha val="80784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41842" cy="1639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285600" y="3564184"/>
            <a:ext cx="4838640" cy="6079935"/>
            <a:chOff x="0" y="0"/>
            <a:chExt cx="1274374" cy="16013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74374" cy="1601300"/>
            </a:xfrm>
            <a:custGeom>
              <a:avLst/>
              <a:gdLst/>
              <a:ahLst/>
              <a:cxnLst/>
              <a:rect l="l" t="t" r="r" b="b"/>
              <a:pathLst>
                <a:path w="1274374" h="1601300">
                  <a:moveTo>
                    <a:pt x="81601" y="0"/>
                  </a:moveTo>
                  <a:lnTo>
                    <a:pt x="1192773" y="0"/>
                  </a:lnTo>
                  <a:cubicBezTo>
                    <a:pt x="1214415" y="0"/>
                    <a:pt x="1235171" y="8597"/>
                    <a:pt x="1250474" y="23900"/>
                  </a:cubicBezTo>
                  <a:cubicBezTo>
                    <a:pt x="1265777" y="39204"/>
                    <a:pt x="1274374" y="59959"/>
                    <a:pt x="1274374" y="81601"/>
                  </a:cubicBezTo>
                  <a:lnTo>
                    <a:pt x="1274374" y="1519699"/>
                  </a:lnTo>
                  <a:cubicBezTo>
                    <a:pt x="1274374" y="1541341"/>
                    <a:pt x="1265777" y="1562096"/>
                    <a:pt x="1250474" y="1577399"/>
                  </a:cubicBezTo>
                  <a:cubicBezTo>
                    <a:pt x="1235171" y="1592703"/>
                    <a:pt x="1214415" y="1601300"/>
                    <a:pt x="1192773" y="1601300"/>
                  </a:cubicBezTo>
                  <a:lnTo>
                    <a:pt x="81601" y="1601300"/>
                  </a:lnTo>
                  <a:cubicBezTo>
                    <a:pt x="36534" y="1601300"/>
                    <a:pt x="0" y="1564766"/>
                    <a:pt x="0" y="1519699"/>
                  </a:cubicBezTo>
                  <a:lnTo>
                    <a:pt x="0" y="81601"/>
                  </a:lnTo>
                  <a:cubicBezTo>
                    <a:pt x="0" y="59959"/>
                    <a:pt x="8597" y="39204"/>
                    <a:pt x="23900" y="23900"/>
                  </a:cubicBezTo>
                  <a:cubicBezTo>
                    <a:pt x="39204" y="8597"/>
                    <a:pt x="59959" y="0"/>
                    <a:pt x="81601" y="0"/>
                  </a:cubicBezTo>
                  <a:close/>
                </a:path>
              </a:pathLst>
            </a:custGeom>
            <a:solidFill>
              <a:srgbClr val="FFF9DB">
                <a:alpha val="80784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74374" cy="1639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84300" y="3564184"/>
            <a:ext cx="4580058" cy="6079935"/>
            <a:chOff x="0" y="0"/>
            <a:chExt cx="1206270" cy="16013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06270" cy="1601300"/>
            </a:xfrm>
            <a:custGeom>
              <a:avLst/>
              <a:gdLst/>
              <a:ahLst/>
              <a:cxnLst/>
              <a:rect l="l" t="t" r="r" b="b"/>
              <a:pathLst>
                <a:path w="1206270" h="1601300">
                  <a:moveTo>
                    <a:pt x="86208" y="0"/>
                  </a:moveTo>
                  <a:lnTo>
                    <a:pt x="1120062" y="0"/>
                  </a:lnTo>
                  <a:cubicBezTo>
                    <a:pt x="1142926" y="0"/>
                    <a:pt x="1164853" y="9083"/>
                    <a:pt x="1181021" y="25250"/>
                  </a:cubicBezTo>
                  <a:cubicBezTo>
                    <a:pt x="1197188" y="41417"/>
                    <a:pt x="1206270" y="63344"/>
                    <a:pt x="1206270" y="86208"/>
                  </a:cubicBezTo>
                  <a:lnTo>
                    <a:pt x="1206270" y="1515092"/>
                  </a:lnTo>
                  <a:cubicBezTo>
                    <a:pt x="1206270" y="1537956"/>
                    <a:pt x="1197188" y="1559883"/>
                    <a:pt x="1181021" y="1576050"/>
                  </a:cubicBezTo>
                  <a:cubicBezTo>
                    <a:pt x="1164853" y="1592217"/>
                    <a:pt x="1142926" y="1601300"/>
                    <a:pt x="1120062" y="1601300"/>
                  </a:cubicBezTo>
                  <a:lnTo>
                    <a:pt x="86208" y="1601300"/>
                  </a:lnTo>
                  <a:cubicBezTo>
                    <a:pt x="38597" y="1601300"/>
                    <a:pt x="0" y="1562703"/>
                    <a:pt x="0" y="1515092"/>
                  </a:cubicBezTo>
                  <a:lnTo>
                    <a:pt x="0" y="86208"/>
                  </a:lnTo>
                  <a:cubicBezTo>
                    <a:pt x="0" y="63344"/>
                    <a:pt x="9083" y="41417"/>
                    <a:pt x="25250" y="25250"/>
                  </a:cubicBezTo>
                  <a:cubicBezTo>
                    <a:pt x="41417" y="9083"/>
                    <a:pt x="63344" y="0"/>
                    <a:pt x="86208" y="0"/>
                  </a:cubicBezTo>
                  <a:close/>
                </a:path>
              </a:pathLst>
            </a:custGeom>
            <a:solidFill>
              <a:srgbClr val="FFF9DB">
                <a:alpha val="80784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206270" cy="1639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722325" y="3828148"/>
            <a:ext cx="2822136" cy="282213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8922" r="-18922"/>
              </a:stretch>
            </a:blipFill>
          </p:spPr>
        </p:sp>
      </p:grpSp>
      <p:sp>
        <p:nvSpPr>
          <p:cNvPr id="16" name="AutoShape 16"/>
          <p:cNvSpPr/>
          <p:nvPr/>
        </p:nvSpPr>
        <p:spPr>
          <a:xfrm>
            <a:off x="0" y="2586109"/>
            <a:ext cx="18302863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7" name="Group 17"/>
          <p:cNvGrpSpPr/>
          <p:nvPr/>
        </p:nvGrpSpPr>
        <p:grpSpPr>
          <a:xfrm>
            <a:off x="2291778" y="3828148"/>
            <a:ext cx="2822136" cy="2822136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19" name="Group 19"/>
          <p:cNvGrpSpPr/>
          <p:nvPr/>
        </p:nvGrpSpPr>
        <p:grpSpPr>
          <a:xfrm>
            <a:off x="13340739" y="3828148"/>
            <a:ext cx="2822136" cy="2822136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grpSp>
        <p:nvGrpSpPr>
          <p:cNvPr id="21" name="Group 21"/>
          <p:cNvGrpSpPr/>
          <p:nvPr/>
        </p:nvGrpSpPr>
        <p:grpSpPr>
          <a:xfrm>
            <a:off x="-97629" y="742048"/>
            <a:ext cx="18685021" cy="1653969"/>
            <a:chOff x="0" y="0"/>
            <a:chExt cx="4921158" cy="43561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921158" cy="435613"/>
            </a:xfrm>
            <a:custGeom>
              <a:avLst/>
              <a:gdLst/>
              <a:ahLst/>
              <a:cxnLst/>
              <a:rect l="l" t="t" r="r" b="b"/>
              <a:pathLst>
                <a:path w="4921158" h="435613">
                  <a:moveTo>
                    <a:pt x="0" y="0"/>
                  </a:moveTo>
                  <a:lnTo>
                    <a:pt x="4921158" y="0"/>
                  </a:lnTo>
                  <a:lnTo>
                    <a:pt x="4921158" y="435613"/>
                  </a:lnTo>
                  <a:lnTo>
                    <a:pt x="0" y="435613"/>
                  </a:lnTo>
                  <a:close/>
                </a:path>
              </a:pathLst>
            </a:custGeom>
            <a:solidFill>
              <a:srgbClr val="FFF9DB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4921158" cy="4737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6931881" y="7070090"/>
            <a:ext cx="4580058" cy="215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95"/>
              </a:lnSpc>
              <a:spcBef>
                <a:spcPct val="0"/>
              </a:spcBef>
            </a:pPr>
            <a:r>
              <a:rPr lang="en-US" sz="3500" u="none">
                <a:solidFill>
                  <a:srgbClr val="57493D"/>
                </a:solidFill>
                <a:latin typeface="Canva Sans"/>
                <a:ea typeface="Canva Sans"/>
                <a:cs typeface="Canva Sans"/>
                <a:sym typeface="Canva Sans"/>
              </a:rPr>
              <a:t>When site teams trust us, they recommend our brand to their Head Office.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712371" y="1113861"/>
            <a:ext cx="10863257" cy="1057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19"/>
              </a:lnSpc>
              <a:spcBef>
                <a:spcPct val="0"/>
              </a:spcBef>
            </a:pPr>
            <a:r>
              <a:rPr lang="en-US" sz="4246" b="1" u="none">
                <a:solidFill>
                  <a:srgbClr val="57493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Our Mission </a:t>
            </a:r>
          </a:p>
          <a:p>
            <a:pPr marL="0" lvl="0" indent="0" algn="ctr">
              <a:lnSpc>
                <a:spcPts val="4119"/>
              </a:lnSpc>
              <a:spcBef>
                <a:spcPct val="0"/>
              </a:spcBef>
            </a:pPr>
            <a:r>
              <a:rPr lang="en-US" sz="4246" b="1" u="none">
                <a:solidFill>
                  <a:srgbClr val="57493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Make Customers Addicted to Our Service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84300" y="7061011"/>
            <a:ext cx="4580058" cy="1731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95"/>
              </a:lnSpc>
              <a:spcBef>
                <a:spcPct val="0"/>
              </a:spcBef>
            </a:pPr>
            <a:r>
              <a:rPr lang="en-US" sz="3500" u="none">
                <a:solidFill>
                  <a:srgbClr val="57493D"/>
                </a:solidFill>
                <a:latin typeface="Canva Sans"/>
                <a:ea typeface="Canva Sans"/>
                <a:cs typeface="Canva Sans"/>
                <a:sym typeface="Canva Sans"/>
              </a:rPr>
              <a:t>We believe in creating a “service addiction” among customers.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399900" y="7061011"/>
            <a:ext cx="4580058" cy="215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95"/>
              </a:lnSpc>
              <a:spcBef>
                <a:spcPct val="0"/>
              </a:spcBef>
            </a:pPr>
            <a:r>
              <a:rPr lang="en-US" sz="3500" u="none">
                <a:solidFill>
                  <a:srgbClr val="57493D"/>
                </a:solidFill>
                <a:latin typeface="Canva Sans"/>
                <a:ea typeface="Canva Sans"/>
                <a:cs typeface="Canva Sans"/>
                <a:sym typeface="Canva Sans"/>
              </a:rPr>
              <a:t>That’s how we ensure customer retention, repeat business, and brand loyalty.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51643" y="1398111"/>
            <a:ext cx="5584714" cy="1543050"/>
            <a:chOff x="0" y="0"/>
            <a:chExt cx="1470871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70871" cy="406400"/>
            </a:xfrm>
            <a:custGeom>
              <a:avLst/>
              <a:gdLst/>
              <a:ahLst/>
              <a:cxnLst/>
              <a:rect l="l" t="t" r="r" b="b"/>
              <a:pathLst>
                <a:path w="1470871" h="406400">
                  <a:moveTo>
                    <a:pt x="1267671" y="0"/>
                  </a:moveTo>
                  <a:cubicBezTo>
                    <a:pt x="1379896" y="0"/>
                    <a:pt x="1470871" y="90976"/>
                    <a:pt x="1470871" y="203200"/>
                  </a:cubicBezTo>
                  <a:cubicBezTo>
                    <a:pt x="1470871" y="315424"/>
                    <a:pt x="1379896" y="406400"/>
                    <a:pt x="126767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1B5F7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470871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06471" y="-158727"/>
            <a:ext cx="20978882" cy="10445727"/>
            <a:chOff x="0" y="0"/>
            <a:chExt cx="5525302" cy="275113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525302" cy="2751138"/>
            </a:xfrm>
            <a:custGeom>
              <a:avLst/>
              <a:gdLst/>
              <a:ahLst/>
              <a:cxnLst/>
              <a:rect l="l" t="t" r="r" b="b"/>
              <a:pathLst>
                <a:path w="5525302" h="2751138">
                  <a:moveTo>
                    <a:pt x="0" y="0"/>
                  </a:moveTo>
                  <a:lnTo>
                    <a:pt x="5525302" y="0"/>
                  </a:lnTo>
                  <a:lnTo>
                    <a:pt x="5525302" y="2751138"/>
                  </a:lnTo>
                  <a:lnTo>
                    <a:pt x="0" y="2751138"/>
                  </a:lnTo>
                  <a:close/>
                </a:path>
              </a:pathLst>
            </a:custGeom>
            <a:solidFill>
              <a:srgbClr val="1B5F7E">
                <a:alpha val="11765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525302" cy="2789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3893464" y="3765317"/>
            <a:ext cx="3156860" cy="3156860"/>
          </a:xfrm>
          <a:custGeom>
            <a:avLst/>
            <a:gdLst/>
            <a:ahLst/>
            <a:cxnLst/>
            <a:rect l="l" t="t" r="r" b="b"/>
            <a:pathLst>
              <a:path w="3156860" h="3156860">
                <a:moveTo>
                  <a:pt x="0" y="0"/>
                </a:moveTo>
                <a:lnTo>
                  <a:pt x="3156860" y="0"/>
                </a:lnTo>
                <a:lnTo>
                  <a:pt x="3156860" y="3156860"/>
                </a:lnTo>
                <a:lnTo>
                  <a:pt x="0" y="31568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101027" y="7454453"/>
            <a:ext cx="4143632" cy="1963873"/>
          </a:xfrm>
          <a:custGeom>
            <a:avLst/>
            <a:gdLst/>
            <a:ahLst/>
            <a:cxnLst/>
            <a:rect l="l" t="t" r="r" b="b"/>
            <a:pathLst>
              <a:path w="4143632" h="1963873">
                <a:moveTo>
                  <a:pt x="0" y="0"/>
                </a:moveTo>
                <a:lnTo>
                  <a:pt x="4143633" y="0"/>
                </a:lnTo>
                <a:lnTo>
                  <a:pt x="4143633" y="1963873"/>
                </a:lnTo>
                <a:lnTo>
                  <a:pt x="0" y="19638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72095" y="652570"/>
            <a:ext cx="3815067" cy="2565559"/>
          </a:xfrm>
          <a:custGeom>
            <a:avLst/>
            <a:gdLst/>
            <a:ahLst/>
            <a:cxnLst/>
            <a:rect l="l" t="t" r="r" b="b"/>
            <a:pathLst>
              <a:path w="3815067" h="2565559">
                <a:moveTo>
                  <a:pt x="0" y="0"/>
                </a:moveTo>
                <a:lnTo>
                  <a:pt x="3815068" y="0"/>
                </a:lnTo>
                <a:lnTo>
                  <a:pt x="3815068" y="2565559"/>
                </a:lnTo>
                <a:lnTo>
                  <a:pt x="0" y="25655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998325" y="519220"/>
            <a:ext cx="2947138" cy="2947138"/>
          </a:xfrm>
          <a:custGeom>
            <a:avLst/>
            <a:gdLst/>
            <a:ahLst/>
            <a:cxnLst/>
            <a:rect l="l" t="t" r="r" b="b"/>
            <a:pathLst>
              <a:path w="2947138" h="2947138">
                <a:moveTo>
                  <a:pt x="0" y="0"/>
                </a:moveTo>
                <a:lnTo>
                  <a:pt x="2947138" y="0"/>
                </a:lnTo>
                <a:lnTo>
                  <a:pt x="2947138" y="2947138"/>
                </a:lnTo>
                <a:lnTo>
                  <a:pt x="0" y="29471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52500" y="7060204"/>
            <a:ext cx="4329108" cy="2752372"/>
          </a:xfrm>
          <a:custGeom>
            <a:avLst/>
            <a:gdLst/>
            <a:ahLst/>
            <a:cxnLst/>
            <a:rect l="l" t="t" r="r" b="b"/>
            <a:pathLst>
              <a:path w="4329108" h="2752372">
                <a:moveTo>
                  <a:pt x="0" y="0"/>
                </a:moveTo>
                <a:lnTo>
                  <a:pt x="4329108" y="0"/>
                </a:lnTo>
                <a:lnTo>
                  <a:pt x="4329108" y="2752372"/>
                </a:lnTo>
                <a:lnTo>
                  <a:pt x="0" y="27523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03591" y="4058098"/>
            <a:ext cx="5464911" cy="2170803"/>
          </a:xfrm>
          <a:custGeom>
            <a:avLst/>
            <a:gdLst/>
            <a:ahLst/>
            <a:cxnLst/>
            <a:rect l="l" t="t" r="r" b="b"/>
            <a:pathLst>
              <a:path w="5464911" h="2170803">
                <a:moveTo>
                  <a:pt x="0" y="0"/>
                </a:moveTo>
                <a:lnTo>
                  <a:pt x="5464911" y="0"/>
                </a:lnTo>
                <a:lnTo>
                  <a:pt x="5464911" y="2170804"/>
                </a:lnTo>
                <a:lnTo>
                  <a:pt x="0" y="217080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530804" y="6561975"/>
            <a:ext cx="3825030" cy="3825030"/>
          </a:xfrm>
          <a:custGeom>
            <a:avLst/>
            <a:gdLst/>
            <a:ahLst/>
            <a:cxnLst/>
            <a:rect l="l" t="t" r="r" b="b"/>
            <a:pathLst>
              <a:path w="3825030" h="3825030">
                <a:moveTo>
                  <a:pt x="0" y="0"/>
                </a:moveTo>
                <a:lnTo>
                  <a:pt x="3825030" y="0"/>
                </a:lnTo>
                <a:lnTo>
                  <a:pt x="3825030" y="3825030"/>
                </a:lnTo>
                <a:lnTo>
                  <a:pt x="0" y="382503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114301" y="3717692"/>
            <a:ext cx="6059399" cy="2584237"/>
          </a:xfrm>
          <a:custGeom>
            <a:avLst/>
            <a:gdLst/>
            <a:ahLst/>
            <a:cxnLst/>
            <a:rect l="l" t="t" r="r" b="b"/>
            <a:pathLst>
              <a:path w="6059399" h="2584237">
                <a:moveTo>
                  <a:pt x="0" y="0"/>
                </a:moveTo>
                <a:lnTo>
                  <a:pt x="6059398" y="0"/>
                </a:lnTo>
                <a:lnTo>
                  <a:pt x="6059398" y="2584236"/>
                </a:lnTo>
                <a:lnTo>
                  <a:pt x="0" y="258423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7086838" y="1678464"/>
            <a:ext cx="4343162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>
                <a:solidFill>
                  <a:srgbClr val="EACE7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CUSTOMERS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93797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37975" cy="2709333"/>
            </a:xfrm>
            <a:custGeom>
              <a:avLst/>
              <a:gdLst/>
              <a:ahLst/>
              <a:cxnLst/>
              <a:rect l="l" t="t" r="r" b="b"/>
              <a:pathLst>
                <a:path w="4937975" h="2709333">
                  <a:moveTo>
                    <a:pt x="0" y="0"/>
                  </a:moveTo>
                  <a:lnTo>
                    <a:pt x="4937975" y="0"/>
                  </a:lnTo>
                  <a:lnTo>
                    <a:pt x="493797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ACE77">
                <a:alpha val="34902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3797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62000" y="3924300"/>
            <a:ext cx="752064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</a:t>
            </a:r>
            <a:endParaRPr lang="en-IN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9674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5014" y="-133459"/>
            <a:ext cx="18530525" cy="10420459"/>
            <a:chOff x="0" y="0"/>
            <a:chExt cx="4880468" cy="27444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80468" cy="2744483"/>
            </a:xfrm>
            <a:custGeom>
              <a:avLst/>
              <a:gdLst/>
              <a:ahLst/>
              <a:cxnLst/>
              <a:rect l="l" t="t" r="r" b="b"/>
              <a:pathLst>
                <a:path w="4880468" h="2744483">
                  <a:moveTo>
                    <a:pt x="21307" y="0"/>
                  </a:moveTo>
                  <a:lnTo>
                    <a:pt x="4859160" y="0"/>
                  </a:lnTo>
                  <a:cubicBezTo>
                    <a:pt x="4870928" y="0"/>
                    <a:pt x="4880468" y="9540"/>
                    <a:pt x="4880468" y="21307"/>
                  </a:cubicBezTo>
                  <a:lnTo>
                    <a:pt x="4880468" y="2723175"/>
                  </a:lnTo>
                  <a:cubicBezTo>
                    <a:pt x="4880468" y="2734943"/>
                    <a:pt x="4870928" y="2744483"/>
                    <a:pt x="4859160" y="2744483"/>
                  </a:cubicBezTo>
                  <a:lnTo>
                    <a:pt x="21307" y="2744483"/>
                  </a:lnTo>
                  <a:cubicBezTo>
                    <a:pt x="9540" y="2744483"/>
                    <a:pt x="0" y="2734943"/>
                    <a:pt x="0" y="2723175"/>
                  </a:cubicBezTo>
                  <a:lnTo>
                    <a:pt x="0" y="21307"/>
                  </a:lnTo>
                  <a:cubicBezTo>
                    <a:pt x="0" y="9540"/>
                    <a:pt x="9540" y="0"/>
                    <a:pt x="21307" y="0"/>
                  </a:cubicBezTo>
                  <a:close/>
                </a:path>
              </a:pathLst>
            </a:custGeom>
            <a:solidFill>
              <a:srgbClr val="9CB764">
                <a:alpha val="22745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80468" cy="2782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724632" y="4365881"/>
            <a:ext cx="11032144" cy="5467889"/>
            <a:chOff x="0" y="0"/>
            <a:chExt cx="2905585" cy="144010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05585" cy="1440102"/>
            </a:xfrm>
            <a:custGeom>
              <a:avLst/>
              <a:gdLst/>
              <a:ahLst/>
              <a:cxnLst/>
              <a:rect l="l" t="t" r="r" b="b"/>
              <a:pathLst>
                <a:path w="2905585" h="1440102">
                  <a:moveTo>
                    <a:pt x="35790" y="0"/>
                  </a:moveTo>
                  <a:lnTo>
                    <a:pt x="2869796" y="0"/>
                  </a:lnTo>
                  <a:cubicBezTo>
                    <a:pt x="2889562" y="0"/>
                    <a:pt x="2905585" y="16024"/>
                    <a:pt x="2905585" y="35790"/>
                  </a:cubicBezTo>
                  <a:lnTo>
                    <a:pt x="2905585" y="1404313"/>
                  </a:lnTo>
                  <a:cubicBezTo>
                    <a:pt x="2905585" y="1413805"/>
                    <a:pt x="2901815" y="1422908"/>
                    <a:pt x="2895103" y="1429620"/>
                  </a:cubicBezTo>
                  <a:cubicBezTo>
                    <a:pt x="2888391" y="1436332"/>
                    <a:pt x="2879287" y="1440102"/>
                    <a:pt x="2869796" y="1440102"/>
                  </a:cubicBezTo>
                  <a:lnTo>
                    <a:pt x="35790" y="1440102"/>
                  </a:lnTo>
                  <a:cubicBezTo>
                    <a:pt x="26298" y="1440102"/>
                    <a:pt x="17194" y="1436332"/>
                    <a:pt x="10483" y="1429620"/>
                  </a:cubicBezTo>
                  <a:cubicBezTo>
                    <a:pt x="3771" y="1422908"/>
                    <a:pt x="0" y="1413805"/>
                    <a:pt x="0" y="1404313"/>
                  </a:cubicBezTo>
                  <a:lnTo>
                    <a:pt x="0" y="35790"/>
                  </a:lnTo>
                  <a:cubicBezTo>
                    <a:pt x="0" y="26298"/>
                    <a:pt x="3771" y="17194"/>
                    <a:pt x="10483" y="10483"/>
                  </a:cubicBezTo>
                  <a:cubicBezTo>
                    <a:pt x="17194" y="3771"/>
                    <a:pt x="26298" y="0"/>
                    <a:pt x="35790" y="0"/>
                  </a:cubicBezTo>
                  <a:close/>
                </a:path>
              </a:pathLst>
            </a:custGeom>
            <a:solidFill>
              <a:srgbClr val="9CB764">
                <a:alpha val="86667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905585" cy="14782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504123" y="2952641"/>
            <a:ext cx="11572385" cy="1070339"/>
            <a:chOff x="0" y="0"/>
            <a:chExt cx="3047871" cy="2819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047871" cy="281900"/>
            </a:xfrm>
            <a:custGeom>
              <a:avLst/>
              <a:gdLst/>
              <a:ahLst/>
              <a:cxnLst/>
              <a:rect l="l" t="t" r="r" b="b"/>
              <a:pathLst>
                <a:path w="3047871" h="281900">
                  <a:moveTo>
                    <a:pt x="2844671" y="0"/>
                  </a:moveTo>
                  <a:cubicBezTo>
                    <a:pt x="2956895" y="0"/>
                    <a:pt x="3047871" y="63105"/>
                    <a:pt x="3047871" y="140950"/>
                  </a:cubicBezTo>
                  <a:cubicBezTo>
                    <a:pt x="3047871" y="218795"/>
                    <a:pt x="2956895" y="281900"/>
                    <a:pt x="2844671" y="281900"/>
                  </a:cubicBezTo>
                  <a:lnTo>
                    <a:pt x="203200" y="281900"/>
                  </a:lnTo>
                  <a:cubicBezTo>
                    <a:pt x="90976" y="281900"/>
                    <a:pt x="0" y="218795"/>
                    <a:pt x="0" y="140950"/>
                  </a:cubicBezTo>
                  <a:cubicBezTo>
                    <a:pt x="0" y="6310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9CB764">
                <a:alpha val="86667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047871" cy="320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658993" y="537527"/>
            <a:ext cx="2970014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About Us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724632" y="1953767"/>
            <a:ext cx="10838736" cy="662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Captive Power : Legacy Built Over 5 Decades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038600" y="3213316"/>
            <a:ext cx="3620393" cy="500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🛠 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Founded: 1990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324618" y="3213316"/>
            <a:ext cx="509587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👤 Founder: Mr. M.N. Sastry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343913" y="4680206"/>
            <a:ext cx="5793581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Our Journey with Kirloskar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64106" y="5705731"/>
            <a:ext cx="9353196" cy="3714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1971–72 | Kirloskar Filters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1978–81 | KOEL Sales &amp; Service, Secunderabad – Service Engineer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1981–90 | KOEL Dealer “Spares &amp; Supplies” – Group Head</a:t>
            </a:r>
          </a:p>
        </p:txBody>
      </p:sp>
      <p:sp>
        <p:nvSpPr>
          <p:cNvPr id="17" name="Freeform 17"/>
          <p:cNvSpPr/>
          <p:nvPr/>
        </p:nvSpPr>
        <p:spPr>
          <a:xfrm rot="-10800000">
            <a:off x="-462633" y="-4783374"/>
            <a:ext cx="3695540" cy="7418054"/>
          </a:xfrm>
          <a:custGeom>
            <a:avLst/>
            <a:gdLst/>
            <a:ahLst/>
            <a:cxnLst/>
            <a:rect l="l" t="t" r="r" b="b"/>
            <a:pathLst>
              <a:path w="3695540" h="7418054">
                <a:moveTo>
                  <a:pt x="0" y="0"/>
                </a:moveTo>
                <a:lnTo>
                  <a:pt x="3695540" y="0"/>
                </a:lnTo>
                <a:lnTo>
                  <a:pt x="3695540" y="7418054"/>
                </a:lnTo>
                <a:lnTo>
                  <a:pt x="0" y="74180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8" name="Group 18"/>
          <p:cNvGrpSpPr/>
          <p:nvPr/>
        </p:nvGrpSpPr>
        <p:grpSpPr>
          <a:xfrm>
            <a:off x="1385137" y="2029967"/>
            <a:ext cx="1010697" cy="1010697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42950" cap="sq">
              <a:solidFill>
                <a:srgbClr val="9CB764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16206562" y="6108932"/>
            <a:ext cx="2081438" cy="4178068"/>
          </a:xfrm>
          <a:custGeom>
            <a:avLst/>
            <a:gdLst/>
            <a:ahLst/>
            <a:cxnLst/>
            <a:rect l="l" t="t" r="r" b="b"/>
            <a:pathLst>
              <a:path w="2081438" h="4178068">
                <a:moveTo>
                  <a:pt x="0" y="0"/>
                </a:moveTo>
                <a:lnTo>
                  <a:pt x="2081438" y="0"/>
                </a:lnTo>
                <a:lnTo>
                  <a:pt x="2081438" y="4178068"/>
                </a:lnTo>
                <a:lnTo>
                  <a:pt x="0" y="41780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1442094"/>
            <a:chOff x="0" y="0"/>
            <a:chExt cx="4816593" cy="30135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013556"/>
            </a:xfrm>
            <a:custGeom>
              <a:avLst/>
              <a:gdLst/>
              <a:ahLst/>
              <a:cxnLst/>
              <a:rect l="l" t="t" r="r" b="b"/>
              <a:pathLst>
                <a:path w="4816592" h="3013556">
                  <a:moveTo>
                    <a:pt x="0" y="0"/>
                  </a:moveTo>
                  <a:lnTo>
                    <a:pt x="4816592" y="0"/>
                  </a:lnTo>
                  <a:lnTo>
                    <a:pt x="4816592" y="3013556"/>
                  </a:lnTo>
                  <a:lnTo>
                    <a:pt x="0" y="3013556"/>
                  </a:lnTo>
                  <a:close/>
                </a:path>
              </a:pathLst>
            </a:custGeom>
            <a:solidFill>
              <a:srgbClr val="9CB764">
                <a:alpha val="22745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30516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 descr="Bauhaus Geometric Shape Art"/>
          <p:cNvSpPr/>
          <p:nvPr/>
        </p:nvSpPr>
        <p:spPr>
          <a:xfrm rot="-10800000">
            <a:off x="-462633" y="-4783374"/>
            <a:ext cx="3695540" cy="7418054"/>
          </a:xfrm>
          <a:custGeom>
            <a:avLst/>
            <a:gdLst/>
            <a:ahLst/>
            <a:cxnLst/>
            <a:rect l="l" t="t" r="r" b="b"/>
            <a:pathLst>
              <a:path w="3695540" h="7418054">
                <a:moveTo>
                  <a:pt x="0" y="0"/>
                </a:moveTo>
                <a:lnTo>
                  <a:pt x="3695540" y="0"/>
                </a:lnTo>
                <a:lnTo>
                  <a:pt x="3695540" y="7418054"/>
                </a:lnTo>
                <a:lnTo>
                  <a:pt x="0" y="74180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 descr="Bauhaus Geometric Shape Art"/>
          <p:cNvSpPr/>
          <p:nvPr/>
        </p:nvSpPr>
        <p:spPr>
          <a:xfrm>
            <a:off x="16206562" y="6108932"/>
            <a:ext cx="2081438" cy="4178068"/>
          </a:xfrm>
          <a:custGeom>
            <a:avLst/>
            <a:gdLst/>
            <a:ahLst/>
            <a:cxnLst/>
            <a:rect l="l" t="t" r="r" b="b"/>
            <a:pathLst>
              <a:path w="2081438" h="4178068">
                <a:moveTo>
                  <a:pt x="0" y="0"/>
                </a:moveTo>
                <a:lnTo>
                  <a:pt x="2081438" y="0"/>
                </a:lnTo>
                <a:lnTo>
                  <a:pt x="2081438" y="4178068"/>
                </a:lnTo>
                <a:lnTo>
                  <a:pt x="0" y="41780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 rot="5400000">
            <a:off x="-638078" y="4448905"/>
            <a:ext cx="4722745" cy="1389189"/>
            <a:chOff x="0" y="0"/>
            <a:chExt cx="6296994" cy="1852253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 rot="-10800000">
              <a:off x="0" y="0"/>
              <a:ext cx="1848345" cy="1848345"/>
              <a:chOff x="0" y="0"/>
              <a:chExt cx="2653030" cy="265303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653030" cy="2654300"/>
              </a:xfrm>
              <a:custGeom>
                <a:avLst/>
                <a:gdLst/>
                <a:ahLst/>
                <a:cxnLst/>
                <a:rect l="l" t="t" r="r" b="b"/>
                <a:pathLst>
                  <a:path w="2653030" h="2654300">
                    <a:moveTo>
                      <a:pt x="0" y="1535430"/>
                    </a:moveTo>
                    <a:lnTo>
                      <a:pt x="0" y="1463040"/>
                    </a:lnTo>
                    <a:lnTo>
                      <a:pt x="1463040" y="0"/>
                    </a:lnTo>
                    <a:lnTo>
                      <a:pt x="1535430" y="0"/>
                    </a:lnTo>
                    <a:lnTo>
                      <a:pt x="0" y="1535430"/>
                    </a:lnTo>
                    <a:close/>
                    <a:moveTo>
                      <a:pt x="1681480" y="0"/>
                    </a:moveTo>
                    <a:lnTo>
                      <a:pt x="1609090" y="0"/>
                    </a:lnTo>
                    <a:lnTo>
                      <a:pt x="0" y="1607820"/>
                    </a:lnTo>
                    <a:lnTo>
                      <a:pt x="0" y="1680210"/>
                    </a:lnTo>
                    <a:lnTo>
                      <a:pt x="1681480" y="0"/>
                    </a:lnTo>
                    <a:close/>
                    <a:moveTo>
                      <a:pt x="1390650" y="0"/>
                    </a:moveTo>
                    <a:lnTo>
                      <a:pt x="1318260" y="0"/>
                    </a:lnTo>
                    <a:lnTo>
                      <a:pt x="0" y="1318260"/>
                    </a:lnTo>
                    <a:lnTo>
                      <a:pt x="0" y="1390650"/>
                    </a:lnTo>
                    <a:lnTo>
                      <a:pt x="1390650" y="0"/>
                    </a:lnTo>
                    <a:close/>
                    <a:moveTo>
                      <a:pt x="1245870" y="0"/>
                    </a:moveTo>
                    <a:lnTo>
                      <a:pt x="1173480" y="0"/>
                    </a:lnTo>
                    <a:lnTo>
                      <a:pt x="0" y="1173480"/>
                    </a:lnTo>
                    <a:lnTo>
                      <a:pt x="0" y="1245870"/>
                    </a:lnTo>
                    <a:lnTo>
                      <a:pt x="1245870" y="0"/>
                    </a:lnTo>
                    <a:close/>
                    <a:moveTo>
                      <a:pt x="1826260" y="0"/>
                    </a:moveTo>
                    <a:lnTo>
                      <a:pt x="1753870" y="0"/>
                    </a:lnTo>
                    <a:lnTo>
                      <a:pt x="0" y="1753870"/>
                    </a:lnTo>
                    <a:lnTo>
                      <a:pt x="0" y="1826260"/>
                    </a:lnTo>
                    <a:lnTo>
                      <a:pt x="1826260" y="0"/>
                    </a:lnTo>
                    <a:close/>
                    <a:moveTo>
                      <a:pt x="2260600" y="0"/>
                    </a:moveTo>
                    <a:lnTo>
                      <a:pt x="2188210" y="0"/>
                    </a:lnTo>
                    <a:lnTo>
                      <a:pt x="0" y="2188210"/>
                    </a:lnTo>
                    <a:lnTo>
                      <a:pt x="0" y="2260600"/>
                    </a:lnTo>
                    <a:lnTo>
                      <a:pt x="2260600" y="0"/>
                    </a:lnTo>
                    <a:close/>
                    <a:moveTo>
                      <a:pt x="2551430" y="0"/>
                    </a:moveTo>
                    <a:lnTo>
                      <a:pt x="2479040" y="0"/>
                    </a:lnTo>
                    <a:lnTo>
                      <a:pt x="0" y="2479040"/>
                    </a:lnTo>
                    <a:lnTo>
                      <a:pt x="0" y="2551430"/>
                    </a:lnTo>
                    <a:lnTo>
                      <a:pt x="2551430" y="0"/>
                    </a:lnTo>
                    <a:close/>
                    <a:moveTo>
                      <a:pt x="2405380" y="0"/>
                    </a:moveTo>
                    <a:lnTo>
                      <a:pt x="2332990" y="0"/>
                    </a:lnTo>
                    <a:lnTo>
                      <a:pt x="0" y="2332990"/>
                    </a:lnTo>
                    <a:lnTo>
                      <a:pt x="0" y="2405380"/>
                    </a:lnTo>
                    <a:lnTo>
                      <a:pt x="2405380" y="0"/>
                    </a:lnTo>
                    <a:close/>
                    <a:moveTo>
                      <a:pt x="2115820" y="0"/>
                    </a:moveTo>
                    <a:lnTo>
                      <a:pt x="2043430" y="0"/>
                    </a:lnTo>
                    <a:lnTo>
                      <a:pt x="0" y="2043430"/>
                    </a:lnTo>
                    <a:lnTo>
                      <a:pt x="0" y="2115820"/>
                    </a:lnTo>
                    <a:lnTo>
                      <a:pt x="2115820" y="0"/>
                    </a:lnTo>
                    <a:close/>
                    <a:moveTo>
                      <a:pt x="375920" y="0"/>
                    </a:moveTo>
                    <a:lnTo>
                      <a:pt x="303530" y="0"/>
                    </a:lnTo>
                    <a:lnTo>
                      <a:pt x="0" y="303530"/>
                    </a:lnTo>
                    <a:lnTo>
                      <a:pt x="0" y="375920"/>
                    </a:lnTo>
                    <a:lnTo>
                      <a:pt x="375920" y="0"/>
                    </a:lnTo>
                    <a:close/>
                    <a:moveTo>
                      <a:pt x="1101090" y="0"/>
                    </a:moveTo>
                    <a:lnTo>
                      <a:pt x="1028700" y="0"/>
                    </a:lnTo>
                    <a:lnTo>
                      <a:pt x="0" y="1028700"/>
                    </a:lnTo>
                    <a:lnTo>
                      <a:pt x="0" y="1101090"/>
                    </a:lnTo>
                    <a:lnTo>
                      <a:pt x="1101090" y="0"/>
                    </a:lnTo>
                    <a:close/>
                    <a:moveTo>
                      <a:pt x="2653030" y="0"/>
                    </a:moveTo>
                    <a:lnTo>
                      <a:pt x="2623820" y="0"/>
                    </a:lnTo>
                    <a:lnTo>
                      <a:pt x="0" y="2623820"/>
                    </a:lnTo>
                    <a:lnTo>
                      <a:pt x="0" y="2653030"/>
                    </a:lnTo>
                    <a:lnTo>
                      <a:pt x="43180" y="2653030"/>
                    </a:lnTo>
                    <a:lnTo>
                      <a:pt x="2653030" y="43180"/>
                    </a:lnTo>
                    <a:lnTo>
                      <a:pt x="2653030" y="0"/>
                    </a:lnTo>
                    <a:close/>
                    <a:moveTo>
                      <a:pt x="520700" y="0"/>
                    </a:moveTo>
                    <a:lnTo>
                      <a:pt x="448310" y="0"/>
                    </a:lnTo>
                    <a:lnTo>
                      <a:pt x="0" y="448310"/>
                    </a:lnTo>
                    <a:lnTo>
                      <a:pt x="0" y="520700"/>
                    </a:lnTo>
                    <a:lnTo>
                      <a:pt x="520700" y="0"/>
                    </a:lnTo>
                    <a:close/>
                    <a:moveTo>
                      <a:pt x="85090" y="0"/>
                    </a:moveTo>
                    <a:lnTo>
                      <a:pt x="12700" y="0"/>
                    </a:lnTo>
                    <a:lnTo>
                      <a:pt x="0" y="12700"/>
                    </a:lnTo>
                    <a:lnTo>
                      <a:pt x="0" y="85090"/>
                    </a:lnTo>
                    <a:lnTo>
                      <a:pt x="85090" y="0"/>
                    </a:lnTo>
                    <a:close/>
                    <a:moveTo>
                      <a:pt x="231140" y="0"/>
                    </a:moveTo>
                    <a:lnTo>
                      <a:pt x="158750" y="0"/>
                    </a:lnTo>
                    <a:lnTo>
                      <a:pt x="0" y="157480"/>
                    </a:lnTo>
                    <a:lnTo>
                      <a:pt x="0" y="229870"/>
                    </a:lnTo>
                    <a:lnTo>
                      <a:pt x="231140" y="0"/>
                    </a:lnTo>
                    <a:close/>
                    <a:moveTo>
                      <a:pt x="0" y="956310"/>
                    </a:moveTo>
                    <a:lnTo>
                      <a:pt x="956310" y="0"/>
                    </a:lnTo>
                    <a:lnTo>
                      <a:pt x="883920" y="0"/>
                    </a:lnTo>
                    <a:lnTo>
                      <a:pt x="0" y="882650"/>
                    </a:lnTo>
                    <a:lnTo>
                      <a:pt x="0" y="956310"/>
                    </a:lnTo>
                    <a:close/>
                    <a:moveTo>
                      <a:pt x="665480" y="0"/>
                    </a:moveTo>
                    <a:lnTo>
                      <a:pt x="593090" y="0"/>
                    </a:lnTo>
                    <a:lnTo>
                      <a:pt x="0" y="593090"/>
                    </a:lnTo>
                    <a:lnTo>
                      <a:pt x="0" y="665480"/>
                    </a:lnTo>
                    <a:lnTo>
                      <a:pt x="665480" y="0"/>
                    </a:lnTo>
                    <a:close/>
                    <a:moveTo>
                      <a:pt x="810260" y="0"/>
                    </a:moveTo>
                    <a:lnTo>
                      <a:pt x="737870" y="0"/>
                    </a:lnTo>
                    <a:lnTo>
                      <a:pt x="0" y="737870"/>
                    </a:lnTo>
                    <a:lnTo>
                      <a:pt x="0" y="810260"/>
                    </a:lnTo>
                    <a:lnTo>
                      <a:pt x="810260" y="0"/>
                    </a:lnTo>
                    <a:close/>
                    <a:moveTo>
                      <a:pt x="1971040" y="0"/>
                    </a:moveTo>
                    <a:lnTo>
                      <a:pt x="1898650" y="0"/>
                    </a:lnTo>
                    <a:lnTo>
                      <a:pt x="0" y="1898650"/>
                    </a:lnTo>
                    <a:lnTo>
                      <a:pt x="0" y="1971040"/>
                    </a:lnTo>
                    <a:lnTo>
                      <a:pt x="1971040" y="0"/>
                    </a:lnTo>
                    <a:close/>
                    <a:moveTo>
                      <a:pt x="2653030" y="1783080"/>
                    </a:moveTo>
                    <a:lnTo>
                      <a:pt x="2653030" y="1710690"/>
                    </a:lnTo>
                    <a:lnTo>
                      <a:pt x="1710690" y="2653030"/>
                    </a:lnTo>
                    <a:lnTo>
                      <a:pt x="1783080" y="2653030"/>
                    </a:lnTo>
                    <a:lnTo>
                      <a:pt x="2653030" y="1783080"/>
                    </a:lnTo>
                    <a:close/>
                    <a:moveTo>
                      <a:pt x="2653030" y="1927860"/>
                    </a:moveTo>
                    <a:lnTo>
                      <a:pt x="2653030" y="1855470"/>
                    </a:lnTo>
                    <a:lnTo>
                      <a:pt x="1855470" y="2653030"/>
                    </a:lnTo>
                    <a:lnTo>
                      <a:pt x="1927860" y="2653030"/>
                    </a:lnTo>
                    <a:lnTo>
                      <a:pt x="2653030" y="1927860"/>
                    </a:lnTo>
                    <a:close/>
                    <a:moveTo>
                      <a:pt x="2653030" y="2072640"/>
                    </a:moveTo>
                    <a:lnTo>
                      <a:pt x="2653030" y="2000250"/>
                    </a:lnTo>
                    <a:lnTo>
                      <a:pt x="2000250" y="2653030"/>
                    </a:lnTo>
                    <a:lnTo>
                      <a:pt x="2072640" y="2653030"/>
                    </a:lnTo>
                    <a:lnTo>
                      <a:pt x="2653030" y="2072640"/>
                    </a:lnTo>
                    <a:close/>
                    <a:moveTo>
                      <a:pt x="2653030" y="1638300"/>
                    </a:moveTo>
                    <a:lnTo>
                      <a:pt x="2653030" y="1565910"/>
                    </a:lnTo>
                    <a:lnTo>
                      <a:pt x="1564640" y="2654300"/>
                    </a:lnTo>
                    <a:lnTo>
                      <a:pt x="1637030" y="2654300"/>
                    </a:lnTo>
                    <a:lnTo>
                      <a:pt x="2653030" y="1638300"/>
                    </a:lnTo>
                    <a:close/>
                    <a:moveTo>
                      <a:pt x="2217420" y="2653030"/>
                    </a:moveTo>
                    <a:lnTo>
                      <a:pt x="2653030" y="2217420"/>
                    </a:lnTo>
                    <a:lnTo>
                      <a:pt x="2653030" y="2145030"/>
                    </a:lnTo>
                    <a:lnTo>
                      <a:pt x="2145030" y="2653030"/>
                    </a:lnTo>
                    <a:lnTo>
                      <a:pt x="2217420" y="2653030"/>
                    </a:lnTo>
                    <a:close/>
                    <a:moveTo>
                      <a:pt x="2653030" y="2580640"/>
                    </a:moveTo>
                    <a:lnTo>
                      <a:pt x="2580640" y="2653030"/>
                    </a:lnTo>
                    <a:lnTo>
                      <a:pt x="2653030" y="2653030"/>
                    </a:lnTo>
                    <a:lnTo>
                      <a:pt x="2653030" y="2580640"/>
                    </a:lnTo>
                    <a:close/>
                    <a:moveTo>
                      <a:pt x="2653030" y="2508250"/>
                    </a:moveTo>
                    <a:lnTo>
                      <a:pt x="2653030" y="2435860"/>
                    </a:lnTo>
                    <a:lnTo>
                      <a:pt x="2435860" y="2653030"/>
                    </a:lnTo>
                    <a:lnTo>
                      <a:pt x="2508250" y="2653030"/>
                    </a:lnTo>
                    <a:lnTo>
                      <a:pt x="2653030" y="2508250"/>
                    </a:lnTo>
                    <a:close/>
                    <a:moveTo>
                      <a:pt x="2653030" y="2363470"/>
                    </a:moveTo>
                    <a:lnTo>
                      <a:pt x="2653030" y="2291080"/>
                    </a:lnTo>
                    <a:lnTo>
                      <a:pt x="2291080" y="2653030"/>
                    </a:lnTo>
                    <a:lnTo>
                      <a:pt x="2363470" y="2653030"/>
                    </a:lnTo>
                    <a:lnTo>
                      <a:pt x="2653030" y="2363470"/>
                    </a:lnTo>
                    <a:close/>
                    <a:moveTo>
                      <a:pt x="2653030" y="1492250"/>
                    </a:moveTo>
                    <a:lnTo>
                      <a:pt x="2653030" y="1419860"/>
                    </a:lnTo>
                    <a:lnTo>
                      <a:pt x="1419860" y="2653030"/>
                    </a:lnTo>
                    <a:lnTo>
                      <a:pt x="1492250" y="2653030"/>
                    </a:lnTo>
                    <a:lnTo>
                      <a:pt x="2653030" y="1492250"/>
                    </a:lnTo>
                    <a:close/>
                    <a:moveTo>
                      <a:pt x="2653030" y="187960"/>
                    </a:moveTo>
                    <a:lnTo>
                      <a:pt x="2653030" y="115570"/>
                    </a:lnTo>
                    <a:lnTo>
                      <a:pt x="115570" y="2653030"/>
                    </a:lnTo>
                    <a:lnTo>
                      <a:pt x="187960" y="2653030"/>
                    </a:lnTo>
                    <a:lnTo>
                      <a:pt x="2653030" y="187960"/>
                    </a:lnTo>
                    <a:close/>
                    <a:moveTo>
                      <a:pt x="2653030" y="622300"/>
                    </a:moveTo>
                    <a:lnTo>
                      <a:pt x="2653030" y="549910"/>
                    </a:lnTo>
                    <a:lnTo>
                      <a:pt x="549910" y="2653030"/>
                    </a:lnTo>
                    <a:lnTo>
                      <a:pt x="622300" y="2653030"/>
                    </a:lnTo>
                    <a:lnTo>
                      <a:pt x="2653030" y="622300"/>
                    </a:lnTo>
                    <a:close/>
                    <a:moveTo>
                      <a:pt x="2653030" y="477520"/>
                    </a:moveTo>
                    <a:lnTo>
                      <a:pt x="2653030" y="405130"/>
                    </a:lnTo>
                    <a:lnTo>
                      <a:pt x="405130" y="2653030"/>
                    </a:lnTo>
                    <a:lnTo>
                      <a:pt x="477520" y="2653030"/>
                    </a:lnTo>
                    <a:lnTo>
                      <a:pt x="2653030" y="477520"/>
                    </a:lnTo>
                    <a:close/>
                    <a:moveTo>
                      <a:pt x="2653030" y="1347470"/>
                    </a:moveTo>
                    <a:lnTo>
                      <a:pt x="2653030" y="1275080"/>
                    </a:lnTo>
                    <a:lnTo>
                      <a:pt x="1275080" y="2653030"/>
                    </a:lnTo>
                    <a:lnTo>
                      <a:pt x="1347470" y="2653030"/>
                    </a:lnTo>
                    <a:lnTo>
                      <a:pt x="2653030" y="1347470"/>
                    </a:lnTo>
                    <a:close/>
                    <a:moveTo>
                      <a:pt x="2653030" y="767080"/>
                    </a:moveTo>
                    <a:lnTo>
                      <a:pt x="2653030" y="694690"/>
                    </a:lnTo>
                    <a:lnTo>
                      <a:pt x="694690" y="2653030"/>
                    </a:lnTo>
                    <a:lnTo>
                      <a:pt x="767080" y="2653030"/>
                    </a:lnTo>
                    <a:lnTo>
                      <a:pt x="2653030" y="767080"/>
                    </a:lnTo>
                    <a:close/>
                    <a:moveTo>
                      <a:pt x="2653030" y="332740"/>
                    </a:moveTo>
                    <a:lnTo>
                      <a:pt x="2653030" y="260350"/>
                    </a:lnTo>
                    <a:lnTo>
                      <a:pt x="260350" y="2653030"/>
                    </a:lnTo>
                    <a:lnTo>
                      <a:pt x="332740" y="2653030"/>
                    </a:lnTo>
                    <a:lnTo>
                      <a:pt x="2653030" y="332740"/>
                    </a:lnTo>
                    <a:close/>
                    <a:moveTo>
                      <a:pt x="2653030" y="1202690"/>
                    </a:moveTo>
                    <a:lnTo>
                      <a:pt x="2653030" y="1130300"/>
                    </a:lnTo>
                    <a:lnTo>
                      <a:pt x="1130300" y="2653030"/>
                    </a:lnTo>
                    <a:lnTo>
                      <a:pt x="1202690" y="2653030"/>
                    </a:lnTo>
                    <a:lnTo>
                      <a:pt x="2653030" y="1202690"/>
                    </a:lnTo>
                    <a:close/>
                    <a:moveTo>
                      <a:pt x="2653030" y="913130"/>
                    </a:moveTo>
                    <a:lnTo>
                      <a:pt x="2653030" y="840740"/>
                    </a:lnTo>
                    <a:lnTo>
                      <a:pt x="840740" y="2653030"/>
                    </a:lnTo>
                    <a:lnTo>
                      <a:pt x="913130" y="2653030"/>
                    </a:lnTo>
                    <a:lnTo>
                      <a:pt x="2653030" y="913130"/>
                    </a:lnTo>
                    <a:close/>
                    <a:moveTo>
                      <a:pt x="2653030" y="1057910"/>
                    </a:moveTo>
                    <a:lnTo>
                      <a:pt x="2653030" y="985520"/>
                    </a:lnTo>
                    <a:lnTo>
                      <a:pt x="985520" y="2653030"/>
                    </a:lnTo>
                    <a:lnTo>
                      <a:pt x="1057910" y="2653030"/>
                    </a:lnTo>
                    <a:lnTo>
                      <a:pt x="2653030" y="1057910"/>
                    </a:lnTo>
                    <a:close/>
                  </a:path>
                </a:pathLst>
              </a:custGeom>
              <a:solidFill>
                <a:srgbClr val="106861"/>
              </a:solidFill>
            </p:spPr>
          </p:sp>
        </p:grpSp>
        <p:sp>
          <p:nvSpPr>
            <p:cNvPr id="10" name="AutoShape 10"/>
            <p:cNvSpPr/>
            <p:nvPr/>
          </p:nvSpPr>
          <p:spPr>
            <a:xfrm rot="-10800000">
              <a:off x="4448649" y="7814"/>
              <a:ext cx="1848345" cy="1840531"/>
            </a:xfrm>
            <a:prstGeom prst="rect">
              <a:avLst/>
            </a:prstGeom>
            <a:solidFill>
              <a:srgbClr val="106861"/>
            </a:solidFill>
          </p:spPr>
        </p:sp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 rot="-10800000">
              <a:off x="2224324" y="3907"/>
              <a:ext cx="1848345" cy="1848345"/>
              <a:chOff x="0" y="0"/>
              <a:chExt cx="1708150" cy="170815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06861"/>
              </a:solidFill>
            </p:spPr>
          </p:sp>
        </p:grpSp>
      </p:grpSp>
      <p:grpSp>
        <p:nvGrpSpPr>
          <p:cNvPr id="13" name="Group 13"/>
          <p:cNvGrpSpPr/>
          <p:nvPr/>
        </p:nvGrpSpPr>
        <p:grpSpPr>
          <a:xfrm>
            <a:off x="3512698" y="2159329"/>
            <a:ext cx="13557210" cy="6560471"/>
            <a:chOff x="-5" y="-76200"/>
            <a:chExt cx="18076280" cy="8747294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76200"/>
              <a:ext cx="18076275" cy="1658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0133"/>
                </a:lnSpc>
              </a:pPr>
              <a:r>
                <a:rPr lang="en-US" sz="7795" b="1" dirty="0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Core Team at Captive Power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2981929"/>
              <a:ext cx="18076275" cy="56891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99"/>
                </a:lnSpc>
              </a:pPr>
              <a:endParaRPr lang="en-US" sz="2799" u="none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  <a:p>
              <a:pPr marL="0" lvl="0" indent="0" algn="l">
                <a:lnSpc>
                  <a:spcPts val="4199"/>
                </a:lnSpc>
              </a:pPr>
              <a:r>
                <a:rPr lang="en-US" sz="2799" u="none" dirty="0" smtClean="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M.N</a:t>
              </a:r>
              <a:r>
                <a:rPr lang="en-US" sz="2799" u="none" dirty="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. </a:t>
              </a:r>
              <a:r>
                <a:rPr lang="en-US" sz="2799" u="none" dirty="0" err="1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Sastry</a:t>
              </a:r>
              <a:r>
                <a:rPr lang="en-US" sz="2799" u="none" dirty="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&amp; Naveen Reddy – Partners</a:t>
              </a:r>
            </a:p>
            <a:p>
              <a:pPr marL="0" lvl="0" indent="0" algn="l">
                <a:lnSpc>
                  <a:spcPts val="4199"/>
                </a:lnSpc>
              </a:pPr>
              <a:r>
                <a:rPr lang="en-US" sz="2799" u="none" dirty="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Mr. Naveen Reddy – Partner &amp; Business Head</a:t>
              </a:r>
            </a:p>
            <a:p>
              <a:pPr marL="0" lvl="0" indent="0" algn="l">
                <a:lnSpc>
                  <a:spcPts val="4199"/>
                </a:lnSpc>
              </a:pPr>
              <a:r>
                <a:rPr lang="en-US" sz="2799" u="none" dirty="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Mr. </a:t>
              </a:r>
              <a:r>
                <a:rPr lang="en-US" sz="2799" u="none" dirty="0" err="1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Hanumatha</a:t>
              </a:r>
              <a:r>
                <a:rPr lang="en-US" sz="2799" u="none" dirty="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Rao – Sr. Sales Engineer</a:t>
              </a:r>
            </a:p>
            <a:p>
              <a:pPr marL="0" lvl="0" indent="0" algn="l">
                <a:lnSpc>
                  <a:spcPts val="4199"/>
                </a:lnSpc>
              </a:pPr>
              <a:r>
                <a:rPr lang="en-US" sz="2799" u="none" dirty="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Mr. Y. Arjun &amp; Team – Sr. Service Engineer (HHP &amp; Ultra HHP)</a:t>
              </a:r>
            </a:p>
            <a:p>
              <a:pPr marL="0" lvl="0" indent="0" algn="l">
                <a:lnSpc>
                  <a:spcPts val="4199"/>
                </a:lnSpc>
              </a:pPr>
              <a:r>
                <a:rPr lang="en-US" sz="2799" u="none" dirty="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Mr. R. Arjun Rao &amp; Team – Service Engineer (LHP &amp; MHP)</a:t>
              </a:r>
            </a:p>
            <a:p>
              <a:pPr marL="0" lvl="0" indent="0" algn="l">
                <a:lnSpc>
                  <a:spcPts val="4199"/>
                </a:lnSpc>
              </a:pPr>
              <a:r>
                <a:rPr lang="en-US" sz="2799" u="none" dirty="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Mr. </a:t>
              </a:r>
              <a:r>
                <a:rPr lang="en-US" sz="2799" u="none" dirty="0" err="1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Ravinder</a:t>
              </a:r>
              <a:r>
                <a:rPr lang="en-US" sz="2799" u="none" dirty="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&amp; Team – Sr. Electrical Engineer (AMF Panels)</a:t>
              </a:r>
            </a:p>
            <a:p>
              <a:pPr marL="0" lvl="0" indent="0" algn="l">
                <a:lnSpc>
                  <a:spcPts val="4199"/>
                </a:lnSpc>
              </a:pPr>
              <a:r>
                <a:rPr lang="en-US" sz="2799" u="none" dirty="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Ms. </a:t>
              </a:r>
              <a:r>
                <a:rPr lang="en-US" sz="2799" u="none" dirty="0" err="1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Shruthilaya</a:t>
              </a:r>
              <a:r>
                <a:rPr lang="en-US" sz="2799" u="none" dirty="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– Pulse Engineer &amp; Office Assistant</a:t>
              </a: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-5" y="3174245"/>
              <a:ext cx="1324627" cy="223120"/>
            </a:xfrm>
            <a:prstGeom prst="rect">
              <a:avLst/>
            </a:prstGeom>
            <a:solidFill>
              <a:srgbClr val="106861"/>
            </a:solid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B5F7E">
                <a:alpha val="18824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243786" y="2175438"/>
            <a:ext cx="11800423" cy="7111513"/>
          </a:xfrm>
          <a:custGeom>
            <a:avLst/>
            <a:gdLst/>
            <a:ahLst/>
            <a:cxnLst/>
            <a:rect l="l" t="t" r="r" b="b"/>
            <a:pathLst>
              <a:path w="11800423" h="7111513">
                <a:moveTo>
                  <a:pt x="0" y="0"/>
                </a:moveTo>
                <a:lnTo>
                  <a:pt x="11800424" y="0"/>
                </a:lnTo>
                <a:lnTo>
                  <a:pt x="11800424" y="7111513"/>
                </a:lnTo>
                <a:lnTo>
                  <a:pt x="0" y="71115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508171" y="344195"/>
            <a:ext cx="13271659" cy="1810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Turnover Performance &amp; </a:t>
            </a:r>
            <a:endParaRPr lang="en-US" sz="5199" b="1" dirty="0" smtClean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7279"/>
              </a:lnSpc>
            </a:pPr>
            <a:r>
              <a:rPr lang="en-US" sz="5199" b="1" dirty="0" smtClean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FY26 </a:t>
            </a:r>
            <a:r>
              <a:rPr lang="en-US" sz="519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Projection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572000" y="9419059"/>
            <a:ext cx="8769123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Our </a:t>
            </a:r>
            <a:r>
              <a:rPr lang="en-US" sz="2499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Kam</a:t>
            </a:r>
            <a:r>
              <a:rPr lang="en-US" sz="249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Customers contribute 40% to Over All T/O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94745"/>
            <a:ext cx="18437947" cy="1838168"/>
            <a:chOff x="0" y="0"/>
            <a:chExt cx="4856085" cy="4841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56085" cy="484127"/>
            </a:xfrm>
            <a:custGeom>
              <a:avLst/>
              <a:gdLst/>
              <a:ahLst/>
              <a:cxnLst/>
              <a:rect l="l" t="t" r="r" b="b"/>
              <a:pathLst>
                <a:path w="4856085" h="484127">
                  <a:moveTo>
                    <a:pt x="0" y="0"/>
                  </a:moveTo>
                  <a:lnTo>
                    <a:pt x="4856085" y="0"/>
                  </a:lnTo>
                  <a:lnTo>
                    <a:pt x="4856085" y="484127"/>
                  </a:lnTo>
                  <a:lnTo>
                    <a:pt x="0" y="484127"/>
                  </a:lnTo>
                  <a:close/>
                </a:path>
              </a:pathLst>
            </a:custGeom>
            <a:solidFill>
              <a:srgbClr val="9CB764">
                <a:alpha val="35686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56085" cy="5222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10338753"/>
            <a:chOff x="0" y="0"/>
            <a:chExt cx="4816593" cy="27229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2722964"/>
            </a:xfrm>
            <a:custGeom>
              <a:avLst/>
              <a:gdLst/>
              <a:ahLst/>
              <a:cxnLst/>
              <a:rect l="l" t="t" r="r" b="b"/>
              <a:pathLst>
                <a:path w="4816592" h="2722964">
                  <a:moveTo>
                    <a:pt x="0" y="0"/>
                  </a:moveTo>
                  <a:lnTo>
                    <a:pt x="4816592" y="0"/>
                  </a:lnTo>
                  <a:lnTo>
                    <a:pt x="4816592" y="2722964"/>
                  </a:lnTo>
                  <a:lnTo>
                    <a:pt x="0" y="2722964"/>
                  </a:lnTo>
                  <a:close/>
                </a:path>
              </a:pathLst>
            </a:custGeom>
            <a:solidFill>
              <a:srgbClr val="9CB764">
                <a:alpha val="22745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16593" cy="27610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717517" y="3023639"/>
            <a:ext cx="4945764" cy="6253711"/>
            <a:chOff x="0" y="0"/>
            <a:chExt cx="6594351" cy="8338281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6594351" cy="8338281"/>
              <a:chOff x="0" y="0"/>
              <a:chExt cx="1225573" cy="154968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225573" cy="1549686"/>
              </a:xfrm>
              <a:custGeom>
                <a:avLst/>
                <a:gdLst/>
                <a:ahLst/>
                <a:cxnLst/>
                <a:rect l="l" t="t" r="r" b="b"/>
                <a:pathLst>
                  <a:path w="1225573" h="1549686">
                    <a:moveTo>
                      <a:pt x="84850" y="0"/>
                    </a:moveTo>
                    <a:lnTo>
                      <a:pt x="1140723" y="0"/>
                    </a:lnTo>
                    <a:cubicBezTo>
                      <a:pt x="1187584" y="0"/>
                      <a:pt x="1225573" y="37989"/>
                      <a:pt x="1225573" y="84850"/>
                    </a:cubicBezTo>
                    <a:lnTo>
                      <a:pt x="1225573" y="1464836"/>
                    </a:lnTo>
                    <a:cubicBezTo>
                      <a:pt x="1225573" y="1511697"/>
                      <a:pt x="1187584" y="1549686"/>
                      <a:pt x="1140723" y="1549686"/>
                    </a:cubicBezTo>
                    <a:lnTo>
                      <a:pt x="84850" y="1549686"/>
                    </a:lnTo>
                    <a:cubicBezTo>
                      <a:pt x="37989" y="1549686"/>
                      <a:pt x="0" y="1511697"/>
                      <a:pt x="0" y="1464836"/>
                    </a:cubicBezTo>
                    <a:lnTo>
                      <a:pt x="0" y="84850"/>
                    </a:lnTo>
                    <a:cubicBezTo>
                      <a:pt x="0" y="37989"/>
                      <a:pt x="37989" y="0"/>
                      <a:pt x="84850" y="0"/>
                    </a:cubicBezTo>
                    <a:close/>
                  </a:path>
                </a:pathLst>
              </a:custGeom>
              <a:solidFill>
                <a:srgbClr val="9CB764">
                  <a:alpha val="35686"/>
                </a:srgbClr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1225573" cy="158778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1722494" y="3779173"/>
              <a:ext cx="3549840" cy="4559108"/>
              <a:chOff x="0" y="0"/>
              <a:chExt cx="6350000" cy="8155392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351270" cy="8155392"/>
              </a:xfrm>
              <a:custGeom>
                <a:avLst/>
                <a:gdLst/>
                <a:ahLst/>
                <a:cxnLst/>
                <a:rect l="l" t="t" r="r" b="b"/>
                <a:pathLst>
                  <a:path w="6351270" h="8155392">
                    <a:moveTo>
                      <a:pt x="5985510" y="0"/>
                    </a:moveTo>
                    <a:lnTo>
                      <a:pt x="364490" y="0"/>
                    </a:lnTo>
                    <a:cubicBezTo>
                      <a:pt x="162560" y="0"/>
                      <a:pt x="0" y="208778"/>
                      <a:pt x="0" y="468120"/>
                    </a:cubicBezTo>
                    <a:lnTo>
                      <a:pt x="0" y="7688904"/>
                    </a:lnTo>
                    <a:cubicBezTo>
                      <a:pt x="0" y="7946614"/>
                      <a:pt x="162560" y="8155392"/>
                      <a:pt x="364490" y="8155392"/>
                    </a:cubicBezTo>
                    <a:lnTo>
                      <a:pt x="5986780" y="8155392"/>
                    </a:lnTo>
                    <a:cubicBezTo>
                      <a:pt x="6187440" y="8155392"/>
                      <a:pt x="6351270" y="7946614"/>
                      <a:pt x="6351270" y="7687273"/>
                    </a:cubicBezTo>
                    <a:lnTo>
                      <a:pt x="6351270" y="468120"/>
                    </a:lnTo>
                    <a:cubicBezTo>
                      <a:pt x="6350000" y="208778"/>
                      <a:pt x="6187440" y="0"/>
                      <a:pt x="598551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t="-5197" b="-5197"/>
                </a:stretch>
              </a:blip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476012" y="236284"/>
              <a:ext cx="5318375" cy="29727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463"/>
                </a:lnSpc>
              </a:pPr>
              <a:r>
                <a:rPr lang="en-US" sz="3188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But once grown, they give us regular returns – a steady business crop.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21820" y="3023639"/>
            <a:ext cx="4945764" cy="6253711"/>
            <a:chOff x="0" y="0"/>
            <a:chExt cx="6594351" cy="8338281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6594351" cy="8338281"/>
              <a:chOff x="0" y="0"/>
              <a:chExt cx="1225573" cy="154968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225573" cy="1549686"/>
              </a:xfrm>
              <a:custGeom>
                <a:avLst/>
                <a:gdLst/>
                <a:ahLst/>
                <a:cxnLst/>
                <a:rect l="l" t="t" r="r" b="b"/>
                <a:pathLst>
                  <a:path w="1225573" h="1549686">
                    <a:moveTo>
                      <a:pt x="79834" y="0"/>
                    </a:moveTo>
                    <a:lnTo>
                      <a:pt x="1145740" y="0"/>
                    </a:lnTo>
                    <a:cubicBezTo>
                      <a:pt x="1189831" y="0"/>
                      <a:pt x="1225573" y="35743"/>
                      <a:pt x="1225573" y="79834"/>
                    </a:cubicBezTo>
                    <a:lnTo>
                      <a:pt x="1225573" y="1469852"/>
                    </a:lnTo>
                    <a:cubicBezTo>
                      <a:pt x="1225573" y="1513943"/>
                      <a:pt x="1189831" y="1549686"/>
                      <a:pt x="1145740" y="1549686"/>
                    </a:cubicBezTo>
                    <a:lnTo>
                      <a:pt x="79834" y="1549686"/>
                    </a:lnTo>
                    <a:cubicBezTo>
                      <a:pt x="35743" y="1549686"/>
                      <a:pt x="0" y="1513943"/>
                      <a:pt x="0" y="1469852"/>
                    </a:cubicBezTo>
                    <a:lnTo>
                      <a:pt x="0" y="79834"/>
                    </a:lnTo>
                    <a:cubicBezTo>
                      <a:pt x="0" y="35743"/>
                      <a:pt x="35743" y="0"/>
                      <a:pt x="79834" y="0"/>
                    </a:cubicBezTo>
                    <a:close/>
                  </a:path>
                </a:pathLst>
              </a:custGeom>
              <a:solidFill>
                <a:srgbClr val="9CB764">
                  <a:alpha val="35686"/>
                </a:srgbClr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1225573" cy="1587786"/>
              </a:xfrm>
              <a:prstGeom prst="rect">
                <a:avLst/>
              </a:prstGeom>
            </p:spPr>
            <p:txBody>
              <a:bodyPr lIns="53992" tIns="53992" rIns="53992" bIns="53992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1357968" y="3209016"/>
              <a:ext cx="3549840" cy="5089454"/>
              <a:chOff x="0" y="0"/>
              <a:chExt cx="6350000" cy="9104082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1270" cy="9104082"/>
              </a:xfrm>
              <a:custGeom>
                <a:avLst/>
                <a:gdLst/>
                <a:ahLst/>
                <a:cxnLst/>
                <a:rect l="l" t="t" r="r" b="b"/>
                <a:pathLst>
                  <a:path w="6351270" h="9104082">
                    <a:moveTo>
                      <a:pt x="5985510" y="0"/>
                    </a:moveTo>
                    <a:lnTo>
                      <a:pt x="364490" y="0"/>
                    </a:lnTo>
                    <a:cubicBezTo>
                      <a:pt x="162560" y="0"/>
                      <a:pt x="0" y="233065"/>
                      <a:pt x="0" y="522574"/>
                    </a:cubicBezTo>
                    <a:lnTo>
                      <a:pt x="0" y="8583329"/>
                    </a:lnTo>
                    <a:cubicBezTo>
                      <a:pt x="0" y="8871017"/>
                      <a:pt x="162560" y="9104082"/>
                      <a:pt x="364490" y="9104082"/>
                    </a:cubicBezTo>
                    <a:lnTo>
                      <a:pt x="5986780" y="9104082"/>
                    </a:lnTo>
                    <a:cubicBezTo>
                      <a:pt x="6187440" y="9104082"/>
                      <a:pt x="6351270" y="8871017"/>
                      <a:pt x="6351270" y="8581507"/>
                    </a:cubicBezTo>
                    <a:lnTo>
                      <a:pt x="6351270" y="522574"/>
                    </a:lnTo>
                    <a:cubicBezTo>
                      <a:pt x="6350000" y="233065"/>
                      <a:pt x="6187440" y="0"/>
                      <a:pt x="598551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6941" t="-9654" r="-5313" b="-7814"/>
                </a:stretch>
              </a:blipFill>
            </p:spPr>
          </p:sp>
        </p:grpSp>
        <p:sp>
          <p:nvSpPr>
            <p:cNvPr id="21" name="TextBox 21"/>
            <p:cNvSpPr txBox="1"/>
            <p:nvPr/>
          </p:nvSpPr>
          <p:spPr>
            <a:xfrm>
              <a:off x="606089" y="614230"/>
              <a:ext cx="5318375" cy="2216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463"/>
                </a:lnSpc>
              </a:pPr>
              <a:r>
                <a:rPr lang="en-US" sz="3188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They need nurturing, patience, and care.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2713213" y="3023639"/>
            <a:ext cx="4945764" cy="6272761"/>
            <a:chOff x="0" y="0"/>
            <a:chExt cx="6594351" cy="8363681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6594351" cy="8338281"/>
              <a:chOff x="0" y="0"/>
              <a:chExt cx="1225573" cy="1549686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225573" cy="1549686"/>
              </a:xfrm>
              <a:custGeom>
                <a:avLst/>
                <a:gdLst/>
                <a:ahLst/>
                <a:cxnLst/>
                <a:rect l="l" t="t" r="r" b="b"/>
                <a:pathLst>
                  <a:path w="1225573" h="1549686">
                    <a:moveTo>
                      <a:pt x="79834" y="0"/>
                    </a:moveTo>
                    <a:lnTo>
                      <a:pt x="1145740" y="0"/>
                    </a:lnTo>
                    <a:cubicBezTo>
                      <a:pt x="1189831" y="0"/>
                      <a:pt x="1225573" y="35743"/>
                      <a:pt x="1225573" y="79834"/>
                    </a:cubicBezTo>
                    <a:lnTo>
                      <a:pt x="1225573" y="1469852"/>
                    </a:lnTo>
                    <a:cubicBezTo>
                      <a:pt x="1225573" y="1513943"/>
                      <a:pt x="1189831" y="1549686"/>
                      <a:pt x="1145740" y="1549686"/>
                    </a:cubicBezTo>
                    <a:lnTo>
                      <a:pt x="79834" y="1549686"/>
                    </a:lnTo>
                    <a:cubicBezTo>
                      <a:pt x="35743" y="1549686"/>
                      <a:pt x="0" y="1513943"/>
                      <a:pt x="0" y="1469852"/>
                    </a:cubicBezTo>
                    <a:lnTo>
                      <a:pt x="0" y="79834"/>
                    </a:lnTo>
                    <a:cubicBezTo>
                      <a:pt x="0" y="35743"/>
                      <a:pt x="35743" y="0"/>
                      <a:pt x="79834" y="0"/>
                    </a:cubicBezTo>
                    <a:close/>
                  </a:path>
                </a:pathLst>
              </a:custGeom>
              <a:solidFill>
                <a:srgbClr val="9CB764">
                  <a:alpha val="35686"/>
                </a:srgbClr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1225573" cy="1587786"/>
              </a:xfrm>
              <a:prstGeom prst="rect">
                <a:avLst/>
              </a:prstGeom>
            </p:spPr>
            <p:txBody>
              <a:bodyPr lIns="53992" tIns="53992" rIns="53992" bIns="53992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485530" y="3571934"/>
              <a:ext cx="3730978" cy="4791747"/>
              <a:chOff x="0" y="0"/>
              <a:chExt cx="6350000" cy="8155392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6351270" cy="8155392"/>
              </a:xfrm>
              <a:custGeom>
                <a:avLst/>
                <a:gdLst/>
                <a:ahLst/>
                <a:cxnLst/>
                <a:rect l="l" t="t" r="r" b="b"/>
                <a:pathLst>
                  <a:path w="6351270" h="8155392">
                    <a:moveTo>
                      <a:pt x="5985510" y="0"/>
                    </a:moveTo>
                    <a:lnTo>
                      <a:pt x="364490" y="0"/>
                    </a:lnTo>
                    <a:cubicBezTo>
                      <a:pt x="162560" y="0"/>
                      <a:pt x="0" y="208778"/>
                      <a:pt x="0" y="468120"/>
                    </a:cubicBezTo>
                    <a:lnTo>
                      <a:pt x="0" y="7688904"/>
                    </a:lnTo>
                    <a:cubicBezTo>
                      <a:pt x="0" y="7946614"/>
                      <a:pt x="162560" y="8155392"/>
                      <a:pt x="364490" y="8155392"/>
                    </a:cubicBezTo>
                    <a:lnTo>
                      <a:pt x="5986780" y="8155392"/>
                    </a:lnTo>
                    <a:cubicBezTo>
                      <a:pt x="6187440" y="8155392"/>
                      <a:pt x="6351270" y="7946614"/>
                      <a:pt x="6351270" y="7687273"/>
                    </a:cubicBezTo>
                    <a:lnTo>
                      <a:pt x="6351270" y="468120"/>
                    </a:lnTo>
                    <a:cubicBezTo>
                      <a:pt x="6350000" y="208778"/>
                      <a:pt x="6187440" y="0"/>
                      <a:pt x="598551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5922" r="-5922"/>
                </a:stretch>
              </a:blipFill>
            </p:spPr>
          </p:sp>
        </p:grpSp>
        <p:sp>
          <p:nvSpPr>
            <p:cNvPr id="28" name="TextBox 28"/>
            <p:cNvSpPr txBox="1"/>
            <p:nvPr/>
          </p:nvSpPr>
          <p:spPr>
            <a:xfrm>
              <a:off x="637988" y="236284"/>
              <a:ext cx="5318375" cy="29727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463"/>
                </a:lnSpc>
              </a:pPr>
              <a:r>
                <a:rPr lang="en-US" sz="3188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Long-term success depends on how well we take care of them.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028700" y="654699"/>
            <a:ext cx="16230600" cy="1394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59"/>
              </a:lnSpc>
            </a:pPr>
            <a:r>
              <a:rPr lang="en-US" sz="51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Our Philosophy </a:t>
            </a:r>
          </a:p>
          <a:p>
            <a:pPr marL="0" lvl="0" indent="0" algn="ctr">
              <a:lnSpc>
                <a:spcPts val="5459"/>
              </a:lnSpc>
            </a:pPr>
            <a:r>
              <a:rPr lang="en-US" sz="51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Customers Are Like Coconut Trees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E0C6">
                <a:alpha val="24706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089325" y="5651298"/>
            <a:ext cx="6169975" cy="4435935"/>
            <a:chOff x="0" y="0"/>
            <a:chExt cx="8226634" cy="5914580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8226634" cy="5914580"/>
              <a:chOff x="0" y="0"/>
              <a:chExt cx="1625014" cy="116831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625014" cy="1168312"/>
              </a:xfrm>
              <a:custGeom>
                <a:avLst/>
                <a:gdLst/>
                <a:ahLst/>
                <a:cxnLst/>
                <a:rect l="l" t="t" r="r" b="b"/>
                <a:pathLst>
                  <a:path w="1625014" h="1168312">
                    <a:moveTo>
                      <a:pt x="63993" y="0"/>
                    </a:moveTo>
                    <a:lnTo>
                      <a:pt x="1561021" y="0"/>
                    </a:lnTo>
                    <a:cubicBezTo>
                      <a:pt x="1577993" y="0"/>
                      <a:pt x="1594270" y="6742"/>
                      <a:pt x="1606271" y="18743"/>
                    </a:cubicBezTo>
                    <a:cubicBezTo>
                      <a:pt x="1618272" y="30744"/>
                      <a:pt x="1625014" y="47021"/>
                      <a:pt x="1625014" y="63993"/>
                    </a:cubicBezTo>
                    <a:lnTo>
                      <a:pt x="1625014" y="1104319"/>
                    </a:lnTo>
                    <a:cubicBezTo>
                      <a:pt x="1625014" y="1121291"/>
                      <a:pt x="1618272" y="1137568"/>
                      <a:pt x="1606271" y="1149569"/>
                    </a:cubicBezTo>
                    <a:cubicBezTo>
                      <a:pt x="1594270" y="1161570"/>
                      <a:pt x="1577993" y="1168312"/>
                      <a:pt x="1561021" y="1168312"/>
                    </a:cubicBezTo>
                    <a:lnTo>
                      <a:pt x="63993" y="1168312"/>
                    </a:lnTo>
                    <a:cubicBezTo>
                      <a:pt x="47021" y="1168312"/>
                      <a:pt x="30744" y="1161570"/>
                      <a:pt x="18743" y="1149569"/>
                    </a:cubicBezTo>
                    <a:cubicBezTo>
                      <a:pt x="6742" y="1137568"/>
                      <a:pt x="0" y="1121291"/>
                      <a:pt x="0" y="1104319"/>
                    </a:cubicBezTo>
                    <a:lnTo>
                      <a:pt x="0" y="63993"/>
                    </a:lnTo>
                    <a:cubicBezTo>
                      <a:pt x="0" y="47021"/>
                      <a:pt x="6742" y="30744"/>
                      <a:pt x="18743" y="18743"/>
                    </a:cubicBezTo>
                    <a:cubicBezTo>
                      <a:pt x="30744" y="6742"/>
                      <a:pt x="47021" y="0"/>
                      <a:pt x="63993" y="0"/>
                    </a:cubicBezTo>
                    <a:close/>
                  </a:path>
                </a:pathLst>
              </a:custGeom>
              <a:solidFill>
                <a:srgbClr val="FFE0C6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1625014" cy="12064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250917" y="203445"/>
              <a:ext cx="7724801" cy="52909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536"/>
                </a:lnSpc>
              </a:pPr>
              <a:r>
                <a:rPr lang="en-US" sz="324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Once the order is received, we believe</a:t>
              </a:r>
            </a:p>
            <a:p>
              <a:pPr marL="0" lvl="0" indent="0" algn="ctr">
                <a:lnSpc>
                  <a:spcPts val="4536"/>
                </a:lnSpc>
              </a:pPr>
              <a:endParaRPr lang="en-US" sz="324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  <a:p>
              <a:pPr marL="0" lvl="0" indent="0" algn="ctr">
                <a:lnSpc>
                  <a:spcPts val="4536"/>
                </a:lnSpc>
              </a:pPr>
              <a:r>
                <a:rPr lang="en-US" sz="324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It becomes the full responsibility of the KGD/KSD to retain and grow the customer relationship.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2342322"/>
            <a:ext cx="6169975" cy="4435935"/>
            <a:chOff x="0" y="0"/>
            <a:chExt cx="8226634" cy="591458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8226634" cy="5914580"/>
              <a:chOff x="0" y="0"/>
              <a:chExt cx="1625014" cy="116831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625014" cy="1168312"/>
              </a:xfrm>
              <a:custGeom>
                <a:avLst/>
                <a:gdLst/>
                <a:ahLst/>
                <a:cxnLst/>
                <a:rect l="l" t="t" r="r" b="b"/>
                <a:pathLst>
                  <a:path w="1625014" h="1168312">
                    <a:moveTo>
                      <a:pt x="63993" y="0"/>
                    </a:moveTo>
                    <a:lnTo>
                      <a:pt x="1561021" y="0"/>
                    </a:lnTo>
                    <a:cubicBezTo>
                      <a:pt x="1577993" y="0"/>
                      <a:pt x="1594270" y="6742"/>
                      <a:pt x="1606271" y="18743"/>
                    </a:cubicBezTo>
                    <a:cubicBezTo>
                      <a:pt x="1618272" y="30744"/>
                      <a:pt x="1625014" y="47021"/>
                      <a:pt x="1625014" y="63993"/>
                    </a:cubicBezTo>
                    <a:lnTo>
                      <a:pt x="1625014" y="1104319"/>
                    </a:lnTo>
                    <a:cubicBezTo>
                      <a:pt x="1625014" y="1121291"/>
                      <a:pt x="1618272" y="1137568"/>
                      <a:pt x="1606271" y="1149569"/>
                    </a:cubicBezTo>
                    <a:cubicBezTo>
                      <a:pt x="1594270" y="1161570"/>
                      <a:pt x="1577993" y="1168312"/>
                      <a:pt x="1561021" y="1168312"/>
                    </a:cubicBezTo>
                    <a:lnTo>
                      <a:pt x="63993" y="1168312"/>
                    </a:lnTo>
                    <a:cubicBezTo>
                      <a:pt x="47021" y="1168312"/>
                      <a:pt x="30744" y="1161570"/>
                      <a:pt x="18743" y="1149569"/>
                    </a:cubicBezTo>
                    <a:cubicBezTo>
                      <a:pt x="6742" y="1137568"/>
                      <a:pt x="0" y="1121291"/>
                      <a:pt x="0" y="1104319"/>
                    </a:cubicBezTo>
                    <a:lnTo>
                      <a:pt x="0" y="63993"/>
                    </a:lnTo>
                    <a:cubicBezTo>
                      <a:pt x="0" y="47021"/>
                      <a:pt x="6742" y="30744"/>
                      <a:pt x="18743" y="18743"/>
                    </a:cubicBezTo>
                    <a:cubicBezTo>
                      <a:pt x="30744" y="6742"/>
                      <a:pt x="47021" y="0"/>
                      <a:pt x="63993" y="0"/>
                    </a:cubicBezTo>
                    <a:close/>
                  </a:path>
                </a:pathLst>
              </a:custGeom>
              <a:solidFill>
                <a:srgbClr val="FFE0C6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1625014" cy="12064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250917" y="976198"/>
              <a:ext cx="7724801" cy="37671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529"/>
                </a:lnSpc>
              </a:pPr>
              <a:r>
                <a:rPr lang="en-US" sz="3235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KOEL &amp; GOEM play an essential role in</a:t>
              </a:r>
            </a:p>
            <a:p>
              <a:pPr marL="0" lvl="0" indent="0" algn="ctr">
                <a:lnSpc>
                  <a:spcPts val="4529"/>
                </a:lnSpc>
              </a:pPr>
              <a:endParaRPr lang="en-US" sz="323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  <a:p>
              <a:pPr marL="0" lvl="0" indent="0" algn="ctr">
                <a:lnSpc>
                  <a:spcPts val="4529"/>
                </a:lnSpc>
              </a:pPr>
              <a:r>
                <a:rPr lang="en-US" sz="3235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Pricing support and timely delivery of quality products.</a:t>
              </a:r>
            </a:p>
          </p:txBody>
        </p:sp>
      </p:grpSp>
      <p:sp>
        <p:nvSpPr>
          <p:cNvPr id="15" name="AutoShape 15"/>
          <p:cNvSpPr/>
          <p:nvPr/>
        </p:nvSpPr>
        <p:spPr>
          <a:xfrm flipV="1">
            <a:off x="9144000" y="2628072"/>
            <a:ext cx="0" cy="7173411"/>
          </a:xfrm>
          <a:prstGeom prst="line">
            <a:avLst/>
          </a:prstGeom>
          <a:ln w="3810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6" name="TextBox 16"/>
          <p:cNvSpPr txBox="1"/>
          <p:nvPr/>
        </p:nvSpPr>
        <p:spPr>
          <a:xfrm>
            <a:off x="2058642" y="499485"/>
            <a:ext cx="14170716" cy="1466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19"/>
              </a:lnSpc>
            </a:pPr>
            <a:r>
              <a:rPr lang="en-US" sz="51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Roles </a:t>
            </a:r>
          </a:p>
          <a:p>
            <a:pPr marL="0" lvl="0" indent="0" algn="ctr">
              <a:lnSpc>
                <a:spcPts val="5719"/>
              </a:lnSpc>
            </a:pPr>
            <a:r>
              <a:rPr lang="en-US" sz="51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Before &amp; After the Order</a:t>
            </a:r>
          </a:p>
        </p:txBody>
      </p:sp>
      <p:sp>
        <p:nvSpPr>
          <p:cNvPr id="17" name="AutoShape 17"/>
          <p:cNvSpPr/>
          <p:nvPr/>
        </p:nvSpPr>
        <p:spPr>
          <a:xfrm>
            <a:off x="9144000" y="7869265"/>
            <a:ext cx="1332957" cy="0"/>
          </a:xfrm>
          <a:prstGeom prst="line">
            <a:avLst/>
          </a:prstGeom>
          <a:ln w="3810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811043" y="4579340"/>
            <a:ext cx="1332957" cy="0"/>
          </a:xfrm>
          <a:prstGeom prst="line">
            <a:avLst/>
          </a:prstGeom>
          <a:ln w="3810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82E0">
                <a:alpha val="8627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9105900" y="4165903"/>
            <a:ext cx="38100" cy="5528902"/>
          </a:xfrm>
          <a:prstGeom prst="line">
            <a:avLst/>
          </a:prstGeom>
          <a:ln w="38100" cap="flat">
            <a:solidFill>
              <a:srgbClr val="FF82E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8173640" y="5538589"/>
            <a:ext cx="932260" cy="0"/>
          </a:xfrm>
          <a:prstGeom prst="line">
            <a:avLst/>
          </a:prstGeom>
          <a:ln w="38100" cap="flat">
            <a:solidFill>
              <a:srgbClr val="FF82E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9134475" y="8325240"/>
            <a:ext cx="932260" cy="0"/>
          </a:xfrm>
          <a:prstGeom prst="line">
            <a:avLst/>
          </a:prstGeom>
          <a:ln w="38100" cap="flat">
            <a:solidFill>
              <a:srgbClr val="FF82E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667858" y="4165903"/>
            <a:ext cx="7047867" cy="3086100"/>
            <a:chOff x="0" y="0"/>
            <a:chExt cx="1856228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56228" cy="812800"/>
            </a:xfrm>
            <a:custGeom>
              <a:avLst/>
              <a:gdLst/>
              <a:ahLst/>
              <a:cxnLst/>
              <a:rect l="l" t="t" r="r" b="b"/>
              <a:pathLst>
                <a:path w="1856228" h="812800">
                  <a:moveTo>
                    <a:pt x="56022" y="0"/>
                  </a:moveTo>
                  <a:lnTo>
                    <a:pt x="1800206" y="0"/>
                  </a:lnTo>
                  <a:cubicBezTo>
                    <a:pt x="1815064" y="0"/>
                    <a:pt x="1829314" y="5902"/>
                    <a:pt x="1839820" y="16409"/>
                  </a:cubicBezTo>
                  <a:cubicBezTo>
                    <a:pt x="1850326" y="26915"/>
                    <a:pt x="1856228" y="41164"/>
                    <a:pt x="1856228" y="56022"/>
                  </a:cubicBezTo>
                  <a:lnTo>
                    <a:pt x="1856228" y="756778"/>
                  </a:lnTo>
                  <a:cubicBezTo>
                    <a:pt x="1856228" y="771636"/>
                    <a:pt x="1850326" y="785885"/>
                    <a:pt x="1839820" y="796391"/>
                  </a:cubicBezTo>
                  <a:cubicBezTo>
                    <a:pt x="1829314" y="806898"/>
                    <a:pt x="1815064" y="812800"/>
                    <a:pt x="1800206" y="812800"/>
                  </a:cubicBezTo>
                  <a:lnTo>
                    <a:pt x="56022" y="812800"/>
                  </a:lnTo>
                  <a:cubicBezTo>
                    <a:pt x="41164" y="812800"/>
                    <a:pt x="26915" y="806898"/>
                    <a:pt x="16409" y="796391"/>
                  </a:cubicBezTo>
                  <a:cubicBezTo>
                    <a:pt x="5902" y="785885"/>
                    <a:pt x="0" y="771636"/>
                    <a:pt x="0" y="756778"/>
                  </a:cubicBezTo>
                  <a:lnTo>
                    <a:pt x="0" y="56022"/>
                  </a:lnTo>
                  <a:cubicBezTo>
                    <a:pt x="0" y="41164"/>
                    <a:pt x="5902" y="26915"/>
                    <a:pt x="16409" y="16409"/>
                  </a:cubicBezTo>
                  <a:cubicBezTo>
                    <a:pt x="26915" y="5902"/>
                    <a:pt x="41164" y="0"/>
                    <a:pt x="56022" y="0"/>
                  </a:cubicBezTo>
                  <a:close/>
                </a:path>
              </a:pathLst>
            </a:custGeom>
            <a:solidFill>
              <a:srgbClr val="FF82E0">
                <a:alpha val="13725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856228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204460" y="282343"/>
            <a:ext cx="8359140" cy="18723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On-Site Supervision </a:t>
            </a:r>
          </a:p>
          <a:p>
            <a:pPr algn="ctr">
              <a:lnSpc>
                <a:spcPts val="7279"/>
              </a:lnSpc>
            </a:pPr>
            <a:r>
              <a:rPr lang="en-US" sz="519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First Impressions Matter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37262" y="2806035"/>
            <a:ext cx="1541347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 ensure the customer’s first experience is smooth and professional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4333994"/>
            <a:ext cx="6837152" cy="238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 depute our representative/engineer to the site for supervision of DG unloading, anywhere in India.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0344783" y="6801240"/>
            <a:ext cx="7288716" cy="3086100"/>
            <a:chOff x="0" y="0"/>
            <a:chExt cx="9718287" cy="4114800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9718287" cy="4114800"/>
              <a:chOff x="0" y="0"/>
              <a:chExt cx="1919662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91966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919662" h="812800">
                    <a:moveTo>
                      <a:pt x="54171" y="0"/>
                    </a:moveTo>
                    <a:lnTo>
                      <a:pt x="1865491" y="0"/>
                    </a:lnTo>
                    <a:cubicBezTo>
                      <a:pt x="1895409" y="0"/>
                      <a:pt x="1919662" y="24253"/>
                      <a:pt x="1919662" y="54171"/>
                    </a:cubicBezTo>
                    <a:lnTo>
                      <a:pt x="1919662" y="758629"/>
                    </a:lnTo>
                    <a:cubicBezTo>
                      <a:pt x="1919662" y="772996"/>
                      <a:pt x="1913954" y="786775"/>
                      <a:pt x="1903795" y="796934"/>
                    </a:cubicBezTo>
                    <a:cubicBezTo>
                      <a:pt x="1893636" y="807093"/>
                      <a:pt x="1879858" y="812800"/>
                      <a:pt x="1865491" y="812800"/>
                    </a:cubicBezTo>
                    <a:lnTo>
                      <a:pt x="54171" y="812800"/>
                    </a:lnTo>
                    <a:cubicBezTo>
                      <a:pt x="39804" y="812800"/>
                      <a:pt x="26025" y="807093"/>
                      <a:pt x="15866" y="796934"/>
                    </a:cubicBezTo>
                    <a:cubicBezTo>
                      <a:pt x="5707" y="786775"/>
                      <a:pt x="0" y="772996"/>
                      <a:pt x="0" y="758629"/>
                    </a:cubicBezTo>
                    <a:lnTo>
                      <a:pt x="0" y="54171"/>
                    </a:lnTo>
                    <a:cubicBezTo>
                      <a:pt x="0" y="39804"/>
                      <a:pt x="5707" y="26025"/>
                      <a:pt x="15866" y="15866"/>
                    </a:cubicBezTo>
                    <a:cubicBezTo>
                      <a:pt x="26025" y="5707"/>
                      <a:pt x="39804" y="0"/>
                      <a:pt x="54171" y="0"/>
                    </a:cubicBezTo>
                    <a:close/>
                  </a:path>
                </a:pathLst>
              </a:custGeom>
              <a:solidFill>
                <a:srgbClr val="FF82E0">
                  <a:alpha val="13725"/>
                </a:srgbClr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1919662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602085" y="448098"/>
              <a:ext cx="9116202" cy="31519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  <a:spcBef>
                  <a:spcPct val="0"/>
                </a:spcBef>
              </a:pPr>
              <a:r>
                <a:rPr lang="en-US" sz="33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We record a video from the moment the DG arrives on the truck to unloading completion – ensuring transparency.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0120" y="0"/>
            <a:ext cx="9215352" cy="10467080"/>
            <a:chOff x="0" y="0"/>
            <a:chExt cx="2427089" cy="27567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27088" cy="2756762"/>
            </a:xfrm>
            <a:custGeom>
              <a:avLst/>
              <a:gdLst/>
              <a:ahLst/>
              <a:cxnLst/>
              <a:rect l="l" t="t" r="r" b="b"/>
              <a:pathLst>
                <a:path w="2427088" h="2756762">
                  <a:moveTo>
                    <a:pt x="0" y="0"/>
                  </a:moveTo>
                  <a:lnTo>
                    <a:pt x="2427088" y="0"/>
                  </a:lnTo>
                  <a:lnTo>
                    <a:pt x="2427088" y="2756762"/>
                  </a:lnTo>
                  <a:lnTo>
                    <a:pt x="0" y="2756762"/>
                  </a:lnTo>
                  <a:close/>
                </a:path>
              </a:pathLst>
            </a:custGeom>
            <a:solidFill>
              <a:srgbClr val="FFF9DB">
                <a:alpha val="34902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427089" cy="27948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60595" y="510969"/>
            <a:ext cx="9215352" cy="1847890"/>
            <a:chOff x="0" y="0"/>
            <a:chExt cx="12287136" cy="2463853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2287136" cy="2463853"/>
              <a:chOff x="0" y="0"/>
              <a:chExt cx="2427089" cy="48668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27088" cy="486687"/>
              </a:xfrm>
              <a:custGeom>
                <a:avLst/>
                <a:gdLst/>
                <a:ahLst/>
                <a:cxnLst/>
                <a:rect l="l" t="t" r="r" b="b"/>
                <a:pathLst>
                  <a:path w="2427088" h="486687">
                    <a:moveTo>
                      <a:pt x="0" y="0"/>
                    </a:moveTo>
                    <a:lnTo>
                      <a:pt x="2427088" y="0"/>
                    </a:lnTo>
                    <a:lnTo>
                      <a:pt x="2427088" y="486687"/>
                    </a:lnTo>
                    <a:lnTo>
                      <a:pt x="0" y="486687"/>
                    </a:lnTo>
                    <a:close/>
                  </a:path>
                </a:pathLst>
              </a:custGeom>
              <a:solidFill>
                <a:srgbClr val="FFF9DB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2427089" cy="52478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826774" y="-95250"/>
              <a:ext cx="11186597" cy="23829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79"/>
                </a:lnSpc>
              </a:pPr>
              <a:r>
                <a:rPr lang="en-US" sz="51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Tools for Safety &amp; Readiness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602456" y="3352840"/>
            <a:ext cx="8085719" cy="6054769"/>
            <a:chOff x="0" y="0"/>
            <a:chExt cx="2129572" cy="159467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129572" cy="1594672"/>
            </a:xfrm>
            <a:custGeom>
              <a:avLst/>
              <a:gdLst/>
              <a:ahLst/>
              <a:cxnLst/>
              <a:rect l="l" t="t" r="r" b="b"/>
              <a:pathLst>
                <a:path w="2129572" h="1594672">
                  <a:moveTo>
                    <a:pt x="48832" y="0"/>
                  </a:moveTo>
                  <a:lnTo>
                    <a:pt x="2080740" y="0"/>
                  </a:lnTo>
                  <a:cubicBezTo>
                    <a:pt x="2093691" y="0"/>
                    <a:pt x="2106112" y="5145"/>
                    <a:pt x="2115270" y="14302"/>
                  </a:cubicBezTo>
                  <a:cubicBezTo>
                    <a:pt x="2124427" y="23460"/>
                    <a:pt x="2129572" y="35881"/>
                    <a:pt x="2129572" y="48832"/>
                  </a:cubicBezTo>
                  <a:lnTo>
                    <a:pt x="2129572" y="1545840"/>
                  </a:lnTo>
                  <a:cubicBezTo>
                    <a:pt x="2129572" y="1558791"/>
                    <a:pt x="2124427" y="1571212"/>
                    <a:pt x="2115270" y="1580369"/>
                  </a:cubicBezTo>
                  <a:cubicBezTo>
                    <a:pt x="2106112" y="1589527"/>
                    <a:pt x="2093691" y="1594672"/>
                    <a:pt x="2080740" y="1594672"/>
                  </a:cubicBezTo>
                  <a:lnTo>
                    <a:pt x="48832" y="1594672"/>
                  </a:lnTo>
                  <a:cubicBezTo>
                    <a:pt x="35881" y="1594672"/>
                    <a:pt x="23460" y="1589527"/>
                    <a:pt x="14302" y="1580369"/>
                  </a:cubicBezTo>
                  <a:cubicBezTo>
                    <a:pt x="5145" y="1571212"/>
                    <a:pt x="0" y="1558791"/>
                    <a:pt x="0" y="1545840"/>
                  </a:cubicBezTo>
                  <a:lnTo>
                    <a:pt x="0" y="48832"/>
                  </a:lnTo>
                  <a:cubicBezTo>
                    <a:pt x="0" y="35881"/>
                    <a:pt x="5145" y="23460"/>
                    <a:pt x="14302" y="14302"/>
                  </a:cubicBezTo>
                  <a:cubicBezTo>
                    <a:pt x="23460" y="5145"/>
                    <a:pt x="35881" y="0"/>
                    <a:pt x="48832" y="0"/>
                  </a:cubicBezTo>
                  <a:close/>
                </a:path>
              </a:pathLst>
            </a:custGeom>
            <a:solidFill>
              <a:srgbClr val="EAC3BB">
                <a:alpha val="48627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129572" cy="16327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954756" y="-13850"/>
            <a:ext cx="9333244" cy="10300850"/>
            <a:chOff x="0" y="0"/>
            <a:chExt cx="2458138" cy="271298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58138" cy="2712981"/>
            </a:xfrm>
            <a:custGeom>
              <a:avLst/>
              <a:gdLst/>
              <a:ahLst/>
              <a:cxnLst/>
              <a:rect l="l" t="t" r="r" b="b"/>
              <a:pathLst>
                <a:path w="2458138" h="2712981">
                  <a:moveTo>
                    <a:pt x="0" y="0"/>
                  </a:moveTo>
                  <a:lnTo>
                    <a:pt x="2458138" y="0"/>
                  </a:lnTo>
                  <a:lnTo>
                    <a:pt x="2458138" y="2712981"/>
                  </a:lnTo>
                  <a:lnTo>
                    <a:pt x="0" y="2712981"/>
                  </a:lnTo>
                  <a:close/>
                </a:path>
              </a:pathLst>
            </a:custGeom>
            <a:solidFill>
              <a:srgbClr val="EAC3BB">
                <a:alpha val="31765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458138" cy="27510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49960" y="3150249"/>
            <a:ext cx="7957121" cy="6257360"/>
            <a:chOff x="0" y="0"/>
            <a:chExt cx="10609494" cy="8343146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0609494" cy="8343146"/>
              <a:chOff x="0" y="0"/>
              <a:chExt cx="2081514" cy="1636871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081514" cy="1636871"/>
              </a:xfrm>
              <a:custGeom>
                <a:avLst/>
                <a:gdLst/>
                <a:ahLst/>
                <a:cxnLst/>
                <a:rect l="l" t="t" r="r" b="b"/>
                <a:pathLst>
                  <a:path w="2081514" h="1636871">
                    <a:moveTo>
                      <a:pt x="49959" y="0"/>
                    </a:moveTo>
                    <a:lnTo>
                      <a:pt x="2031555" y="0"/>
                    </a:lnTo>
                    <a:cubicBezTo>
                      <a:pt x="2044805" y="0"/>
                      <a:pt x="2057512" y="5264"/>
                      <a:pt x="2066881" y="14633"/>
                    </a:cubicBezTo>
                    <a:cubicBezTo>
                      <a:pt x="2076251" y="24002"/>
                      <a:pt x="2081514" y="36709"/>
                      <a:pt x="2081514" y="49959"/>
                    </a:cubicBezTo>
                    <a:lnTo>
                      <a:pt x="2081514" y="1586912"/>
                    </a:lnTo>
                    <a:cubicBezTo>
                      <a:pt x="2081514" y="1614504"/>
                      <a:pt x="2059147" y="1636871"/>
                      <a:pt x="2031555" y="1636871"/>
                    </a:cubicBezTo>
                    <a:lnTo>
                      <a:pt x="49959" y="1636871"/>
                    </a:lnTo>
                    <a:cubicBezTo>
                      <a:pt x="22367" y="1636871"/>
                      <a:pt x="0" y="1614504"/>
                      <a:pt x="0" y="1586912"/>
                    </a:cubicBezTo>
                    <a:lnTo>
                      <a:pt x="0" y="49959"/>
                    </a:lnTo>
                    <a:cubicBezTo>
                      <a:pt x="0" y="22367"/>
                      <a:pt x="22367" y="0"/>
                      <a:pt x="49959" y="0"/>
                    </a:cubicBezTo>
                    <a:close/>
                  </a:path>
                </a:pathLst>
              </a:custGeom>
              <a:solidFill>
                <a:srgbClr val="FFF9DB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2081514" cy="16749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433702" y="243610"/>
              <a:ext cx="9924366" cy="23578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92"/>
                </a:lnSpc>
                <a:spcBef>
                  <a:spcPct val="0"/>
                </a:spcBef>
              </a:pPr>
              <a:r>
                <a:rPr lang="en-US" sz="3423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We carry our own belts and hooks, like a “cricket kit,” especially for DV Series (MHP &amp; HHP) sets.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433702" y="3177564"/>
              <a:ext cx="9689059" cy="23578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92"/>
                </a:lnSpc>
                <a:spcBef>
                  <a:spcPct val="0"/>
                </a:spcBef>
              </a:pPr>
              <a:r>
                <a:rPr lang="en-US" sz="3423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This acts as a safety backup in case the hydra operator's belts are of poor quality.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433702" y="6111518"/>
              <a:ext cx="9689059" cy="15523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92"/>
                </a:lnSpc>
                <a:spcBef>
                  <a:spcPct val="0"/>
                </a:spcBef>
              </a:pPr>
              <a:r>
                <a:rPr lang="en-US" sz="3423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Shows our readiness and commitment to safe handling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954756" y="510969"/>
            <a:ext cx="9478951" cy="1781830"/>
            <a:chOff x="0" y="0"/>
            <a:chExt cx="2496514" cy="46928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496514" cy="469289"/>
            </a:xfrm>
            <a:custGeom>
              <a:avLst/>
              <a:gdLst/>
              <a:ahLst/>
              <a:cxnLst/>
              <a:rect l="l" t="t" r="r" b="b"/>
              <a:pathLst>
                <a:path w="2496514" h="469289">
                  <a:moveTo>
                    <a:pt x="0" y="0"/>
                  </a:moveTo>
                  <a:lnTo>
                    <a:pt x="2496514" y="0"/>
                  </a:lnTo>
                  <a:lnTo>
                    <a:pt x="2496514" y="469289"/>
                  </a:lnTo>
                  <a:lnTo>
                    <a:pt x="0" y="469289"/>
                  </a:lnTo>
                  <a:close/>
                </a:path>
              </a:pathLst>
            </a:custGeom>
            <a:solidFill>
              <a:srgbClr val="EAC3BB">
                <a:alpha val="48627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2496514" cy="5073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AutoShape 26"/>
          <p:cNvSpPr/>
          <p:nvPr/>
        </p:nvSpPr>
        <p:spPr>
          <a:xfrm flipV="1">
            <a:off x="8954756" y="-13850"/>
            <a:ext cx="0" cy="10300850"/>
          </a:xfrm>
          <a:prstGeom prst="line">
            <a:avLst/>
          </a:prstGeom>
          <a:ln w="38100" cap="flat">
            <a:solidFill>
              <a:srgbClr val="FF8682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7" name="TextBox 27"/>
          <p:cNvSpPr txBox="1"/>
          <p:nvPr/>
        </p:nvSpPr>
        <p:spPr>
          <a:xfrm>
            <a:off x="9333720" y="481779"/>
            <a:ext cx="8354455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Real-Time Communication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9870187" y="4141519"/>
            <a:ext cx="7817988" cy="4274820"/>
            <a:chOff x="0" y="0"/>
            <a:chExt cx="10423984" cy="5699760"/>
          </a:xfrm>
        </p:grpSpPr>
        <p:sp>
          <p:nvSpPr>
            <p:cNvPr id="29" name="TextBox 29"/>
            <p:cNvSpPr txBox="1"/>
            <p:nvPr/>
          </p:nvSpPr>
          <p:spPr>
            <a:xfrm>
              <a:off x="0" y="-66675"/>
              <a:ext cx="10313050" cy="15517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  <a:spcBef>
                  <a:spcPct val="0"/>
                </a:spcBef>
              </a:pPr>
              <a:r>
                <a:rPr lang="en-US" sz="33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We have a dedicated WhatsApp group of 11 key team members.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2040678"/>
              <a:ext cx="10313050" cy="15517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  <a:spcBef>
                  <a:spcPct val="0"/>
                </a:spcBef>
              </a:pPr>
              <a:r>
                <a:rPr lang="en-US" sz="33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Live updates, advice, and coordination happen in real time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4148032"/>
              <a:ext cx="10423984" cy="15517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  <a:spcBef>
                  <a:spcPct val="0"/>
                </a:spcBef>
              </a:pPr>
              <a:r>
                <a:rPr lang="en-US" sz="33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This helps us respond quickly and maintain control across all sites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43623"/>
            <a:ext cx="19045718" cy="2005618"/>
            <a:chOff x="0" y="0"/>
            <a:chExt cx="5016156" cy="5282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16156" cy="528229"/>
            </a:xfrm>
            <a:custGeom>
              <a:avLst/>
              <a:gdLst/>
              <a:ahLst/>
              <a:cxnLst/>
              <a:rect l="l" t="t" r="r" b="b"/>
              <a:pathLst>
                <a:path w="5016156" h="528229">
                  <a:moveTo>
                    <a:pt x="0" y="0"/>
                  </a:moveTo>
                  <a:lnTo>
                    <a:pt x="5016156" y="0"/>
                  </a:lnTo>
                  <a:lnTo>
                    <a:pt x="5016156" y="528229"/>
                  </a:lnTo>
                  <a:lnTo>
                    <a:pt x="0" y="528229"/>
                  </a:lnTo>
                  <a:close/>
                </a:path>
              </a:pathLst>
            </a:custGeom>
            <a:solidFill>
              <a:srgbClr val="9CB764">
                <a:alpha val="45882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16156" cy="5663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34704" y="3414072"/>
            <a:ext cx="6800256" cy="5396553"/>
            <a:chOff x="0" y="0"/>
            <a:chExt cx="1791014" cy="14213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91014" cy="1421315"/>
            </a:xfrm>
            <a:custGeom>
              <a:avLst/>
              <a:gdLst/>
              <a:ahLst/>
              <a:cxnLst/>
              <a:rect l="l" t="t" r="r" b="b"/>
              <a:pathLst>
                <a:path w="1791014" h="1421315">
                  <a:moveTo>
                    <a:pt x="58062" y="0"/>
                  </a:moveTo>
                  <a:lnTo>
                    <a:pt x="1732952" y="0"/>
                  </a:lnTo>
                  <a:cubicBezTo>
                    <a:pt x="1765019" y="0"/>
                    <a:pt x="1791014" y="25995"/>
                    <a:pt x="1791014" y="58062"/>
                  </a:cubicBezTo>
                  <a:lnTo>
                    <a:pt x="1791014" y="1363252"/>
                  </a:lnTo>
                  <a:cubicBezTo>
                    <a:pt x="1791014" y="1395319"/>
                    <a:pt x="1765019" y="1421315"/>
                    <a:pt x="1732952" y="1421315"/>
                  </a:cubicBezTo>
                  <a:lnTo>
                    <a:pt x="58062" y="1421315"/>
                  </a:lnTo>
                  <a:cubicBezTo>
                    <a:pt x="25995" y="1421315"/>
                    <a:pt x="0" y="1395319"/>
                    <a:pt x="0" y="1363252"/>
                  </a:cubicBezTo>
                  <a:lnTo>
                    <a:pt x="0" y="58062"/>
                  </a:lnTo>
                  <a:cubicBezTo>
                    <a:pt x="0" y="25995"/>
                    <a:pt x="25995" y="0"/>
                    <a:pt x="58062" y="0"/>
                  </a:cubicBezTo>
                  <a:close/>
                </a:path>
              </a:pathLst>
            </a:custGeom>
            <a:solidFill>
              <a:srgbClr val="9CB764">
                <a:alpha val="44706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791014" cy="14594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9CB764">
                <a:alpha val="22745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480792" y="3414072"/>
            <a:ext cx="6741479" cy="1848048"/>
            <a:chOff x="0" y="0"/>
            <a:chExt cx="1775534" cy="48672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75533" cy="486729"/>
            </a:xfrm>
            <a:custGeom>
              <a:avLst/>
              <a:gdLst/>
              <a:ahLst/>
              <a:cxnLst/>
              <a:rect l="l" t="t" r="r" b="b"/>
              <a:pathLst>
                <a:path w="1775533" h="486729">
                  <a:moveTo>
                    <a:pt x="58568" y="0"/>
                  </a:moveTo>
                  <a:lnTo>
                    <a:pt x="1716965" y="0"/>
                  </a:lnTo>
                  <a:cubicBezTo>
                    <a:pt x="1749311" y="0"/>
                    <a:pt x="1775533" y="26222"/>
                    <a:pt x="1775533" y="58568"/>
                  </a:cubicBezTo>
                  <a:lnTo>
                    <a:pt x="1775533" y="428160"/>
                  </a:lnTo>
                  <a:cubicBezTo>
                    <a:pt x="1775533" y="460507"/>
                    <a:pt x="1749311" y="486729"/>
                    <a:pt x="1716965" y="486729"/>
                  </a:cubicBezTo>
                  <a:lnTo>
                    <a:pt x="58568" y="486729"/>
                  </a:lnTo>
                  <a:cubicBezTo>
                    <a:pt x="26222" y="486729"/>
                    <a:pt x="0" y="460507"/>
                    <a:pt x="0" y="428160"/>
                  </a:cubicBezTo>
                  <a:lnTo>
                    <a:pt x="0" y="58568"/>
                  </a:lnTo>
                  <a:cubicBezTo>
                    <a:pt x="0" y="26222"/>
                    <a:pt x="26222" y="0"/>
                    <a:pt x="58568" y="0"/>
                  </a:cubicBezTo>
                  <a:close/>
                </a:path>
              </a:pathLst>
            </a:custGeom>
            <a:solidFill>
              <a:srgbClr val="9CB764">
                <a:alpha val="45882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775534" cy="5248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517821" y="5724525"/>
            <a:ext cx="6741479" cy="3086100"/>
            <a:chOff x="0" y="0"/>
            <a:chExt cx="1775534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775533" cy="812800"/>
            </a:xfrm>
            <a:custGeom>
              <a:avLst/>
              <a:gdLst/>
              <a:ahLst/>
              <a:cxnLst/>
              <a:rect l="l" t="t" r="r" b="b"/>
              <a:pathLst>
                <a:path w="1775533" h="812800">
                  <a:moveTo>
                    <a:pt x="58568" y="0"/>
                  </a:moveTo>
                  <a:lnTo>
                    <a:pt x="1716965" y="0"/>
                  </a:lnTo>
                  <a:cubicBezTo>
                    <a:pt x="1749311" y="0"/>
                    <a:pt x="1775533" y="26222"/>
                    <a:pt x="1775533" y="58568"/>
                  </a:cubicBezTo>
                  <a:lnTo>
                    <a:pt x="1775533" y="754232"/>
                  </a:lnTo>
                  <a:cubicBezTo>
                    <a:pt x="1775533" y="786578"/>
                    <a:pt x="1749311" y="812800"/>
                    <a:pt x="1716965" y="812800"/>
                  </a:cubicBezTo>
                  <a:lnTo>
                    <a:pt x="58568" y="812800"/>
                  </a:lnTo>
                  <a:cubicBezTo>
                    <a:pt x="26222" y="812800"/>
                    <a:pt x="0" y="786578"/>
                    <a:pt x="0" y="754232"/>
                  </a:cubicBezTo>
                  <a:lnTo>
                    <a:pt x="0" y="58568"/>
                  </a:lnTo>
                  <a:cubicBezTo>
                    <a:pt x="0" y="26222"/>
                    <a:pt x="26222" y="0"/>
                    <a:pt x="58568" y="0"/>
                  </a:cubicBezTo>
                  <a:close/>
                </a:path>
              </a:pathLst>
            </a:custGeom>
            <a:solidFill>
              <a:srgbClr val="9CB764">
                <a:alpha val="4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775534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AutoShape 17"/>
          <p:cNvSpPr/>
          <p:nvPr/>
        </p:nvSpPr>
        <p:spPr>
          <a:xfrm flipV="1">
            <a:off x="8907876" y="3006441"/>
            <a:ext cx="0" cy="6794626"/>
          </a:xfrm>
          <a:prstGeom prst="line">
            <a:avLst/>
          </a:prstGeom>
          <a:ln w="3810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8907876" y="4357145"/>
            <a:ext cx="1073669" cy="0"/>
          </a:xfrm>
          <a:prstGeom prst="line">
            <a:avLst/>
          </a:prstGeom>
          <a:ln w="3810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8907876" y="7248525"/>
            <a:ext cx="1073669" cy="0"/>
          </a:xfrm>
          <a:prstGeom prst="line">
            <a:avLst/>
          </a:prstGeom>
          <a:ln w="3810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>
            <a:off x="7834207" y="6028049"/>
            <a:ext cx="1073669" cy="0"/>
          </a:xfrm>
          <a:prstGeom prst="line">
            <a:avLst/>
          </a:prstGeom>
          <a:ln w="3810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1" name="TextBox 21"/>
          <p:cNvSpPr txBox="1"/>
          <p:nvPr/>
        </p:nvSpPr>
        <p:spPr>
          <a:xfrm>
            <a:off x="384998" y="593297"/>
            <a:ext cx="17518004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Documentation </a:t>
            </a:r>
          </a:p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Organized &amp; Trustworthy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99375" y="3904292"/>
            <a:ext cx="6070914" cy="418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 take customer signatures on a proper Handing Over Letter</a:t>
            </a:r>
          </a:p>
          <a:p>
            <a:pPr algn="l">
              <a:lnSpc>
                <a:spcPts val="4759"/>
              </a:lnSpc>
              <a:spcBef>
                <a:spcPct val="0"/>
              </a:spcBef>
            </a:pPr>
            <a:endParaRPr lang="en-US" sz="33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Includes invoice, test certificates, keys, and all related documents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816074" y="3714525"/>
            <a:ext cx="6070914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 keep site-wise records of all KAM customers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853103" y="6045673"/>
            <a:ext cx="6070914" cy="238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Enables quick access to documents when needed – customers appreciate this reliability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602</Words>
  <Application>Microsoft Office PowerPoint</Application>
  <PresentationFormat>Custom</PresentationFormat>
  <Paragraphs>75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Canva Sans</vt:lpstr>
      <vt:lpstr>Calibri</vt:lpstr>
      <vt:lpstr>Canva Sans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Practices We Follow to Retain Our Customers</dc:title>
  <dc:creator>Chandelkar, Himanshu</dc:creator>
  <cp:lastModifiedBy>D Chandrasekar</cp:lastModifiedBy>
  <cp:revision>5</cp:revision>
  <dcterms:created xsi:type="dcterms:W3CDTF">2006-08-16T00:00:00Z</dcterms:created>
  <dcterms:modified xsi:type="dcterms:W3CDTF">2025-06-06T05:34:58Z</dcterms:modified>
  <dc:identifier>DAGpac3yeYA</dc:identifier>
</cp:coreProperties>
</file>